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23"/>
  </p:notesMasterIdLst>
  <p:sldIdLst>
    <p:sldId id="256" r:id="rId2"/>
    <p:sldId id="258" r:id="rId3"/>
    <p:sldId id="261" r:id="rId4"/>
    <p:sldId id="313" r:id="rId5"/>
    <p:sldId id="268" r:id="rId6"/>
    <p:sldId id="316" r:id="rId7"/>
    <p:sldId id="314" r:id="rId8"/>
    <p:sldId id="315" r:id="rId9"/>
    <p:sldId id="275" r:id="rId10"/>
    <p:sldId id="318" r:id="rId11"/>
    <p:sldId id="319" r:id="rId12"/>
    <p:sldId id="283" r:id="rId13"/>
    <p:sldId id="320" r:id="rId14"/>
    <p:sldId id="321" r:id="rId15"/>
    <p:sldId id="322" r:id="rId16"/>
    <p:sldId id="287" r:id="rId17"/>
    <p:sldId id="323" r:id="rId18"/>
    <p:sldId id="324" r:id="rId19"/>
    <p:sldId id="289" r:id="rId20"/>
    <p:sldId id="325" r:id="rId21"/>
    <p:sldId id="32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9C7EBF2-394B-437F-AB62-06B4E4FAAC06}">
  <a:tblStyle styleId="{59C7EBF2-394B-437F-AB62-06B4E4FAAC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p:scale>
          <a:sx n="60" d="100"/>
          <a:sy n="60" d="100"/>
        </p:scale>
        <p:origin x="-1572" y="-49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c8aa852056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c8aa852056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c8aa852056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c8aa852056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c8aa852056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c8aa852056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c8aa852056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c8aa852056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c8aa852056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c8aa852056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8aa85205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8aa85205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8aa852056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8aa852056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c36e9e360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c36e9e360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c8aa852056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c8aa852056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8aa852056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8aa852056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8aa852056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c8aa85205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553250"/>
            <a:ext cx="6094200" cy="1653600"/>
          </a:xfrm>
          <a:prstGeom prst="rect">
            <a:avLst/>
          </a:prstGeom>
          <a:noFill/>
        </p:spPr>
        <p:txBody>
          <a:bodyPr spcFirstLastPara="1" wrap="square" lIns="91425" tIns="91425" rIns="91425" bIns="91425" anchor="b"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243750"/>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3" name="Google Shape;13;p2"/>
          <p:cNvSpPr/>
          <p:nvPr/>
        </p:nvSpPr>
        <p:spPr>
          <a:xfrm>
            <a:off x="-51575" y="1394025"/>
            <a:ext cx="6869400" cy="2347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91" name="Google Shape;191;p30"/>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92" name="Google Shape;192;p30"/>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1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19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1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824050" y="3701050"/>
            <a:ext cx="5496000" cy="70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7" name="Google Shape;17;p3"/>
          <p:cNvSpPr txBox="1">
            <a:spLocks noGrp="1"/>
          </p:cNvSpPr>
          <p:nvPr>
            <p:ph type="title" idx="2" hasCustomPrompt="1"/>
          </p:nvPr>
        </p:nvSpPr>
        <p:spPr>
          <a:xfrm>
            <a:off x="1823875" y="738263"/>
            <a:ext cx="5496000" cy="291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1388100" y="2103050"/>
            <a:ext cx="6367800" cy="1208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rot="-5400000">
            <a:off x="-103007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7" name="Google Shape;57;p13"/>
          <p:cNvSpPr txBox="1">
            <a:spLocks noGrp="1"/>
          </p:cNvSpPr>
          <p:nvPr>
            <p:ph type="title" idx="2"/>
          </p:nvPr>
        </p:nvSpPr>
        <p:spPr>
          <a:xfrm>
            <a:off x="1860675" y="1374538"/>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8" name="Google Shape;58;p13"/>
          <p:cNvSpPr txBox="1">
            <a:spLocks noGrp="1"/>
          </p:cNvSpPr>
          <p:nvPr>
            <p:ph type="subTitle" idx="1"/>
          </p:nvPr>
        </p:nvSpPr>
        <p:spPr>
          <a:xfrm>
            <a:off x="1860675" y="1683163"/>
            <a:ext cx="21171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0" name="Google Shape;60;p13"/>
          <p:cNvSpPr txBox="1">
            <a:spLocks noGrp="1"/>
          </p:cNvSpPr>
          <p:nvPr>
            <p:ph type="subTitle" idx="4"/>
          </p:nvPr>
        </p:nvSpPr>
        <p:spPr>
          <a:xfrm>
            <a:off x="3977775" y="1683238"/>
            <a:ext cx="21171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5"/>
          </p:nvPr>
        </p:nvSpPr>
        <p:spPr>
          <a:xfrm>
            <a:off x="6094875" y="1374538"/>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2" name="Google Shape;62;p13"/>
          <p:cNvSpPr txBox="1">
            <a:spLocks noGrp="1"/>
          </p:cNvSpPr>
          <p:nvPr>
            <p:ph type="subTitle" idx="6"/>
          </p:nvPr>
        </p:nvSpPr>
        <p:spPr>
          <a:xfrm>
            <a:off x="6094875" y="1683238"/>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7"/>
          </p:nvPr>
        </p:nvSpPr>
        <p:spPr>
          <a:xfrm>
            <a:off x="1860675" y="308436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4" name="Google Shape;64;p13"/>
          <p:cNvSpPr txBox="1">
            <a:spLocks noGrp="1"/>
          </p:cNvSpPr>
          <p:nvPr>
            <p:ph type="subTitle" idx="8"/>
          </p:nvPr>
        </p:nvSpPr>
        <p:spPr>
          <a:xfrm>
            <a:off x="1860675" y="3392988"/>
            <a:ext cx="21171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9"/>
          </p:nvPr>
        </p:nvSpPr>
        <p:spPr>
          <a:xfrm>
            <a:off x="3977775" y="308436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6" name="Google Shape;66;p13"/>
          <p:cNvSpPr txBox="1">
            <a:spLocks noGrp="1"/>
          </p:cNvSpPr>
          <p:nvPr>
            <p:ph type="subTitle" idx="13"/>
          </p:nvPr>
        </p:nvSpPr>
        <p:spPr>
          <a:xfrm>
            <a:off x="3977775" y="3393063"/>
            <a:ext cx="21171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14"/>
          </p:nvPr>
        </p:nvSpPr>
        <p:spPr>
          <a:xfrm>
            <a:off x="6094875" y="308436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8" name="Google Shape;68;p13"/>
          <p:cNvSpPr txBox="1">
            <a:spLocks noGrp="1"/>
          </p:cNvSpPr>
          <p:nvPr>
            <p:ph type="subTitle" idx="15"/>
          </p:nvPr>
        </p:nvSpPr>
        <p:spPr>
          <a:xfrm>
            <a:off x="6094875" y="3393063"/>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16" hasCustomPrompt="1"/>
          </p:nvPr>
        </p:nvSpPr>
        <p:spPr>
          <a:xfrm>
            <a:off x="1860675" y="10658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0" name="Google Shape;70;p13"/>
          <p:cNvSpPr txBox="1">
            <a:spLocks noGrp="1"/>
          </p:cNvSpPr>
          <p:nvPr>
            <p:ph type="title" idx="17" hasCustomPrompt="1"/>
          </p:nvPr>
        </p:nvSpPr>
        <p:spPr>
          <a:xfrm>
            <a:off x="3977775" y="10658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8" hasCustomPrompt="1"/>
          </p:nvPr>
        </p:nvSpPr>
        <p:spPr>
          <a:xfrm>
            <a:off x="6094875" y="10658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9" hasCustomPrompt="1"/>
          </p:nvPr>
        </p:nvSpPr>
        <p:spPr>
          <a:xfrm>
            <a:off x="1860675" y="2775663"/>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20" hasCustomPrompt="1"/>
          </p:nvPr>
        </p:nvSpPr>
        <p:spPr>
          <a:xfrm>
            <a:off x="3977775" y="2775663"/>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1" hasCustomPrompt="1"/>
          </p:nvPr>
        </p:nvSpPr>
        <p:spPr>
          <a:xfrm>
            <a:off x="6094875" y="2775663"/>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1819838" y="3700938"/>
            <a:ext cx="5504400" cy="7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16"/>
          <p:cNvSpPr txBox="1">
            <a:spLocks noGrp="1"/>
          </p:cNvSpPr>
          <p:nvPr>
            <p:ph type="title" idx="2" hasCustomPrompt="1"/>
          </p:nvPr>
        </p:nvSpPr>
        <p:spPr>
          <a:xfrm>
            <a:off x="1819763" y="738163"/>
            <a:ext cx="5504400" cy="291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1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p:cSld name="CUSTOM_4">
    <p:bg>
      <p:bgPr>
        <a:solidFill>
          <a:schemeClr val="dk1"/>
        </a:solid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1819875" y="3700938"/>
            <a:ext cx="5504400" cy="7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 name="Google Shape;94;p17"/>
          <p:cNvSpPr txBox="1">
            <a:spLocks noGrp="1"/>
          </p:cNvSpPr>
          <p:nvPr>
            <p:ph type="title" idx="2" hasCustomPrompt="1"/>
          </p:nvPr>
        </p:nvSpPr>
        <p:spPr>
          <a:xfrm>
            <a:off x="1819800" y="738163"/>
            <a:ext cx="5504400" cy="291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5" name="Google Shape;95;p17"/>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2">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rot="-5400000">
            <a:off x="-825325" y="2092900"/>
            <a:ext cx="40593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82" name="Google Shape;182;p2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3">
    <p:bg>
      <p:bgPr>
        <a:blipFill>
          <a:blip r:embed="rId2">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85" name="Google Shape;185;p28"/>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 id="2147483659" r:id="rId5"/>
    <p:sldLayoutId id="2147483662" r:id="rId6"/>
    <p:sldLayoutId id="2147483663" r:id="rId7"/>
    <p:sldLayoutId id="2147483673" r:id="rId8"/>
    <p:sldLayoutId id="2147483674" r:id="rId9"/>
    <p:sldLayoutId id="2147483676" r:id="rId10"/>
    <p:sldLayoutId id="2147483677" r:id="rId11"/>
    <p:sldLayoutId id="2147483678" r:id="rId12"/>
    <p:sldLayoutId id="214748367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6"/>
          <p:cNvSpPr txBox="1">
            <a:spLocks noGrp="1"/>
          </p:cNvSpPr>
          <p:nvPr>
            <p:ph type="ctrTitle"/>
          </p:nvPr>
        </p:nvSpPr>
        <p:spPr>
          <a:xfrm>
            <a:off x="152400" y="1553250"/>
            <a:ext cx="6655050" cy="165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smtClean="0"/>
              <a:t>Summary :</a:t>
            </a:r>
            <a:br>
              <a:rPr lang="en" sz="3100" smtClean="0"/>
            </a:br>
            <a:r>
              <a:rPr lang="en" sz="3100" smtClean="0"/>
              <a:t>Intermediate Machine Learning – Unsupervised Learning</a:t>
            </a:r>
            <a:endParaRPr sz="3100"/>
          </a:p>
        </p:txBody>
      </p:sp>
      <p:sp>
        <p:nvSpPr>
          <p:cNvPr id="205" name="Google Shape;205;p36"/>
          <p:cNvSpPr txBox="1">
            <a:spLocks noGrp="1"/>
          </p:cNvSpPr>
          <p:nvPr>
            <p:ph type="subTitle" idx="1"/>
          </p:nvPr>
        </p:nvSpPr>
        <p:spPr>
          <a:xfrm>
            <a:off x="228600" y="3243750"/>
            <a:ext cx="6094200" cy="3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mtClean="0"/>
              <a:t>b</a:t>
            </a:r>
            <a:r>
              <a:rPr lang="en" smtClean="0"/>
              <a:t>y : Dhea Fajriati Anas</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8" name="Picture 2" descr="Figure"/>
          <p:cNvPicPr>
            <a:picLocks noChangeAspect="1" noChangeArrowheads="1" noCrop="1"/>
          </p:cNvPicPr>
          <p:nvPr/>
        </p:nvPicPr>
        <p:blipFill>
          <a:blip r:embed="rId3"/>
          <a:srcRect/>
          <a:stretch>
            <a:fillRect/>
          </a:stretch>
        </p:blipFill>
        <p:spPr bwMode="auto">
          <a:xfrm>
            <a:off x="2209800" y="2647950"/>
            <a:ext cx="4651793" cy="2922016"/>
          </a:xfrm>
          <a:prstGeom prst="rect">
            <a:avLst/>
          </a:prstGeom>
          <a:noFill/>
        </p:spPr>
      </p:pic>
      <p:sp>
        <p:nvSpPr>
          <p:cNvPr id="9"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3500" b="1" i="0" u="none" strike="noStrike" kern="0" cap="none" spc="0" normalizeH="0" baseline="0" noProof="0" smtClean="0">
                <a:ln>
                  <a:noFill/>
                </a:ln>
                <a:solidFill>
                  <a:schemeClr val="lt1"/>
                </a:solidFill>
                <a:effectLst/>
                <a:uLnTx/>
                <a:uFillTx/>
                <a:latin typeface="Rubik"/>
                <a:ea typeface="Rubik"/>
                <a:cs typeface="Rubik"/>
                <a:sym typeface="Rubik"/>
              </a:rPr>
              <a:t>DEFINITION</a:t>
            </a: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sp>
        <p:nvSpPr>
          <p:cNvPr id="10" name="Google Shape;413;p50"/>
          <p:cNvSpPr txBox="1">
            <a:spLocks noGrp="1"/>
          </p:cNvSpPr>
          <p:nvPr>
            <p:ph type="subTitle" idx="1"/>
          </p:nvPr>
        </p:nvSpPr>
        <p:spPr>
          <a:xfrm>
            <a:off x="381000" y="819150"/>
            <a:ext cx="8458200" cy="1752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b="1" smtClean="0"/>
              <a:t>What is DBSCAN (Density Based Spatial Clustering of Applications with Noise)?</a:t>
            </a:r>
          </a:p>
          <a:p>
            <a:pPr marL="0" lvl="0" indent="0" algn="just">
              <a:lnSpc>
                <a:spcPct val="150000"/>
              </a:lnSpc>
            </a:pPr>
            <a:r>
              <a:rPr lang="en-US" sz="1000" smtClean="0"/>
              <a:t>Density-Based Spatial Clustering of Applications with Noise (DBSCAN) is a base algorithm for density-based clustering. It can discover clusters of different shapes and sizes from a large amount of data, which is containing noise </a:t>
            </a:r>
            <a:r>
              <a:rPr lang="en-US" sz="1000" smtClean="0"/>
              <a:t>and </a:t>
            </a:r>
            <a:r>
              <a:rPr lang="en-US" sz="1000" smtClean="0"/>
              <a:t>outliers.</a:t>
            </a:r>
            <a:endParaRPr lang="en-US" sz="1000" smtClean="0"/>
          </a:p>
          <a:p>
            <a:pPr marL="0" lvl="0" indent="0" algn="just">
              <a:lnSpc>
                <a:spcPct val="150000"/>
              </a:lnSpc>
            </a:pPr>
            <a:r>
              <a:rPr lang="en-US" sz="1000" smtClean="0"/>
              <a:t>The </a:t>
            </a:r>
            <a:r>
              <a:rPr lang="en-US" sz="1000" smtClean="0"/>
              <a:t>DBSCAN algorithm uses </a:t>
            </a:r>
            <a:r>
              <a:rPr lang="en-US" sz="1000" smtClean="0"/>
              <a:t>two </a:t>
            </a:r>
            <a:r>
              <a:rPr lang="en-US" sz="1000" smtClean="0"/>
              <a:t>parameters:</a:t>
            </a:r>
          </a:p>
          <a:p>
            <a:pPr marL="119063" lvl="0" indent="-119063" algn="just">
              <a:lnSpc>
                <a:spcPct val="150000"/>
              </a:lnSpc>
              <a:buClr>
                <a:schemeClr val="bg1"/>
              </a:buClr>
              <a:buFont typeface="Arial" pitchFamily="34" charset="0"/>
              <a:buChar char="•"/>
            </a:pPr>
            <a:r>
              <a:rPr lang="en-US" sz="1000" b="1" smtClean="0"/>
              <a:t>minPts :</a:t>
            </a:r>
            <a:r>
              <a:rPr lang="en-US" sz="1000" smtClean="0"/>
              <a:t> </a:t>
            </a:r>
            <a:r>
              <a:rPr lang="en-US" sz="1000" smtClean="0"/>
              <a:t>the </a:t>
            </a:r>
            <a:r>
              <a:rPr lang="en-US" sz="1000" smtClean="0"/>
              <a:t>minimum number of points (a threshold) clustered together for a region to be </a:t>
            </a:r>
            <a:r>
              <a:rPr lang="en-US" sz="1000" smtClean="0"/>
              <a:t>considered </a:t>
            </a:r>
            <a:r>
              <a:rPr lang="en-US" sz="1000" smtClean="0"/>
              <a:t>dense.</a:t>
            </a:r>
          </a:p>
          <a:p>
            <a:pPr marL="119063" lvl="0" indent="-119063" algn="just">
              <a:lnSpc>
                <a:spcPct val="150000"/>
              </a:lnSpc>
              <a:buClr>
                <a:schemeClr val="bg1"/>
              </a:buClr>
              <a:buFont typeface="Arial" pitchFamily="34" charset="0"/>
              <a:buChar char="•"/>
            </a:pPr>
            <a:r>
              <a:rPr lang="en-US" sz="1000" b="1" smtClean="0"/>
              <a:t>eps </a:t>
            </a:r>
            <a:r>
              <a:rPr lang="en-US" sz="1000" b="1" smtClean="0"/>
              <a:t>(</a:t>
            </a:r>
            <a:r>
              <a:rPr lang="en-US" sz="1000" b="1" smtClean="0"/>
              <a:t>ε</a:t>
            </a:r>
            <a:r>
              <a:rPr lang="en-US" sz="1000" b="1" smtClean="0"/>
              <a:t>) :</a:t>
            </a:r>
            <a:r>
              <a:rPr lang="en-US" sz="1000" smtClean="0"/>
              <a:t> </a:t>
            </a:r>
            <a:r>
              <a:rPr lang="en-US" sz="1000" smtClean="0"/>
              <a:t>a </a:t>
            </a:r>
            <a:r>
              <a:rPr lang="en-US" sz="1000" smtClean="0"/>
              <a:t>distance measure that will be used to locate the points in the neighborhood of any point.</a:t>
            </a:r>
          </a:p>
          <a:p>
            <a:pPr marL="0" lvl="0" indent="0" algn="just" rtl="0">
              <a:lnSpc>
                <a:spcPct val="150000"/>
              </a:lnSpc>
              <a:spcBef>
                <a:spcPts val="0"/>
              </a:spcBef>
              <a:spcAft>
                <a:spcPts val="0"/>
              </a:spcAft>
              <a:buNone/>
            </a:pPr>
            <a:endParaRPr lang="en-US" sz="1200" smtClean="0"/>
          </a:p>
          <a:p>
            <a:pPr marL="0" lvl="0" indent="0" algn="just" rtl="0">
              <a:lnSpc>
                <a:spcPct val="150000"/>
              </a:lnSpc>
              <a:spcBef>
                <a:spcPts val="0"/>
              </a:spcBef>
              <a:spcAft>
                <a:spcPts val="0"/>
              </a:spcAft>
              <a:buNone/>
            </a:pPr>
            <a:endParaRPr lang="en-US" sz="120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9"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3500" b="1" i="0" u="none" strike="noStrike" kern="0" cap="none" spc="0" normalizeH="0" baseline="0" noProof="0" smtClean="0">
                <a:ln>
                  <a:noFill/>
                </a:ln>
                <a:solidFill>
                  <a:schemeClr val="lt1"/>
                </a:solidFill>
                <a:effectLst/>
                <a:uLnTx/>
                <a:uFillTx/>
                <a:latin typeface="Rubik"/>
                <a:ea typeface="Rubik"/>
                <a:cs typeface="Rubik"/>
                <a:sym typeface="Rubik"/>
              </a:rPr>
              <a:t>DEFINITION</a:t>
            </a: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sp>
        <p:nvSpPr>
          <p:cNvPr id="10" name="Google Shape;413;p50"/>
          <p:cNvSpPr txBox="1">
            <a:spLocks noGrp="1"/>
          </p:cNvSpPr>
          <p:nvPr>
            <p:ph type="subTitle" idx="1"/>
          </p:nvPr>
        </p:nvSpPr>
        <p:spPr>
          <a:xfrm>
            <a:off x="381000" y="819150"/>
            <a:ext cx="8458200" cy="1752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b="1" smtClean="0"/>
              <a:t>Why DBSCAN (Density Based Clustering Algorithm)?</a:t>
            </a:r>
          </a:p>
          <a:p>
            <a:pPr marL="117475" indent="-117475">
              <a:lnSpc>
                <a:spcPct val="150000"/>
              </a:lnSpc>
              <a:buClr>
                <a:schemeClr val="bg1"/>
              </a:buClr>
              <a:buFont typeface="Arial" pitchFamily="34" charset="0"/>
              <a:buChar char="•"/>
            </a:pPr>
            <a:r>
              <a:rPr lang="en-US" sz="1000" smtClean="0"/>
              <a:t>What’s nice about DBSCAN is that you don’t have to specify the number of clusters to use it</a:t>
            </a:r>
            <a:r>
              <a:rPr lang="en-US" sz="1000" smtClean="0"/>
              <a:t>. </a:t>
            </a:r>
            <a:r>
              <a:rPr lang="en-US" sz="1000" smtClean="0"/>
              <a:t>It can automatically detect the number of clusters based on your input data </a:t>
            </a:r>
            <a:r>
              <a:rPr lang="en-US" sz="1000" smtClean="0"/>
              <a:t>and </a:t>
            </a:r>
            <a:r>
              <a:rPr lang="en-US" sz="1000" smtClean="0"/>
              <a:t>parameters. </a:t>
            </a:r>
          </a:p>
          <a:p>
            <a:pPr marL="117475" indent="-117475">
              <a:lnSpc>
                <a:spcPct val="150000"/>
              </a:lnSpc>
              <a:buClr>
                <a:schemeClr val="bg1"/>
              </a:buClr>
              <a:buFont typeface="Arial" pitchFamily="34" charset="0"/>
              <a:buChar char="•"/>
            </a:pPr>
            <a:r>
              <a:rPr lang="en-US" sz="1000" smtClean="0"/>
              <a:t>DBSCAN </a:t>
            </a:r>
            <a:r>
              <a:rPr lang="en-US" sz="1000" smtClean="0"/>
              <a:t>can handle noise and outliers. All the outliers will be identified and marked without been classified into </a:t>
            </a:r>
            <a:r>
              <a:rPr lang="en-US" sz="1000" smtClean="0"/>
              <a:t>any </a:t>
            </a:r>
            <a:r>
              <a:rPr lang="en-US" sz="1000" smtClean="0"/>
              <a:t>cluster. Therefore</a:t>
            </a:r>
            <a:r>
              <a:rPr lang="en-US" sz="1000" smtClean="0"/>
              <a:t>, DBSCAN can also be used for Anomaly Detection (Outlier </a:t>
            </a:r>
            <a:r>
              <a:rPr lang="en-US" sz="1000" smtClean="0"/>
              <a:t>Detection</a:t>
            </a:r>
            <a:r>
              <a:rPr lang="en-US" sz="1000" smtClean="0"/>
              <a:t>).</a:t>
            </a:r>
          </a:p>
          <a:p>
            <a:pPr marL="117475" indent="-117475">
              <a:lnSpc>
                <a:spcPct val="150000"/>
              </a:lnSpc>
              <a:buClr>
                <a:schemeClr val="bg1"/>
              </a:buClr>
              <a:buFont typeface="Arial" pitchFamily="34" charset="0"/>
              <a:buChar char="•"/>
            </a:pPr>
            <a:r>
              <a:rPr lang="en-US" sz="1000" smtClean="0"/>
              <a:t>This </a:t>
            </a:r>
            <a:r>
              <a:rPr lang="en-US" sz="1000" smtClean="0"/>
              <a:t>algorithm good for non heavy-cluttered </a:t>
            </a:r>
            <a:r>
              <a:rPr lang="en-US" sz="1000" smtClean="0"/>
              <a:t>dataset</a:t>
            </a:r>
            <a:r>
              <a:rPr lang="en-US" sz="1000" smtClean="0"/>
              <a:t>.</a:t>
            </a:r>
          </a:p>
          <a:p>
            <a:pPr marL="117475" indent="-117475">
              <a:lnSpc>
                <a:spcPct val="150000"/>
              </a:lnSpc>
              <a:buClr>
                <a:schemeClr val="bg1"/>
              </a:buClr>
              <a:buFont typeface="Arial" pitchFamily="34" charset="0"/>
              <a:buChar char="•"/>
            </a:pPr>
            <a:r>
              <a:rPr lang="en-US" sz="1000" smtClean="0"/>
              <a:t> DBSCAN </a:t>
            </a:r>
            <a:r>
              <a:rPr lang="en-US" sz="1000" smtClean="0"/>
              <a:t>also produces more reasonable results than </a:t>
            </a:r>
            <a:r>
              <a:rPr lang="en-US" sz="1000" i="1" smtClean="0"/>
              <a:t>k</a:t>
            </a:r>
            <a:r>
              <a:rPr lang="en-US" sz="1000" smtClean="0"/>
              <a:t>-means across a variety of different distributions. Below figure illustrates the fact:</a:t>
            </a:r>
            <a:endParaRPr lang="en-US" sz="1200" smtClean="0"/>
          </a:p>
          <a:p>
            <a:pPr marL="0" lvl="0" indent="0" algn="just" rtl="0">
              <a:lnSpc>
                <a:spcPct val="150000"/>
              </a:lnSpc>
              <a:spcBef>
                <a:spcPts val="0"/>
              </a:spcBef>
              <a:spcAft>
                <a:spcPts val="0"/>
              </a:spcAft>
              <a:buNone/>
            </a:pPr>
            <a:endParaRPr lang="en-US" sz="1200" smtClean="0"/>
          </a:p>
        </p:txBody>
      </p:sp>
      <p:pic>
        <p:nvPicPr>
          <p:cNvPr id="157698" name="Picture 2" descr="Figure"/>
          <p:cNvPicPr>
            <a:picLocks noChangeAspect="1" noChangeArrowheads="1"/>
          </p:cNvPicPr>
          <p:nvPr/>
        </p:nvPicPr>
        <p:blipFill>
          <a:blip r:embed="rId3"/>
          <a:srcRect/>
          <a:stretch>
            <a:fillRect/>
          </a:stretch>
        </p:blipFill>
        <p:spPr bwMode="auto">
          <a:xfrm>
            <a:off x="1905000" y="2865965"/>
            <a:ext cx="5334000" cy="1991785"/>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3"/>
        <p:cNvGrpSpPr/>
        <p:nvPr/>
      </p:nvGrpSpPr>
      <p:grpSpPr>
        <a:xfrm>
          <a:off x="0" y="0"/>
          <a:ext cx="0" cy="0"/>
          <a:chOff x="0" y="0"/>
          <a:chExt cx="0" cy="0"/>
        </a:xfrm>
      </p:grpSpPr>
      <p:sp>
        <p:nvSpPr>
          <p:cNvPr id="694" name="Google Shape;694;p63"/>
          <p:cNvSpPr txBox="1">
            <a:spLocks noGrp="1"/>
          </p:cNvSpPr>
          <p:nvPr>
            <p:ph type="title"/>
          </p:nvPr>
        </p:nvSpPr>
        <p:spPr>
          <a:xfrm>
            <a:off x="1819875" y="3700938"/>
            <a:ext cx="55044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smtClean="0"/>
              <a:t>HDBSCAN</a:t>
            </a:r>
            <a:endParaRPr sz="2800"/>
          </a:p>
        </p:txBody>
      </p:sp>
      <p:sp>
        <p:nvSpPr>
          <p:cNvPr id="695" name="Google Shape;695;p63"/>
          <p:cNvSpPr txBox="1">
            <a:spLocks noGrp="1"/>
          </p:cNvSpPr>
          <p:nvPr>
            <p:ph type="title" idx="2"/>
          </p:nvPr>
        </p:nvSpPr>
        <p:spPr>
          <a:xfrm>
            <a:off x="1658400" y="814363"/>
            <a:ext cx="5504400" cy="27479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20" name="Rectangle 19"/>
          <p:cNvSpPr/>
          <p:nvPr/>
        </p:nvSpPr>
        <p:spPr>
          <a:xfrm>
            <a:off x="2743200" y="2647950"/>
            <a:ext cx="4038600" cy="152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3500" b="1" i="0" u="none" strike="noStrike" kern="0" cap="none" spc="0" normalizeH="0" baseline="0" noProof="0" smtClean="0">
                <a:ln>
                  <a:noFill/>
                </a:ln>
                <a:solidFill>
                  <a:schemeClr val="lt1"/>
                </a:solidFill>
                <a:effectLst/>
                <a:uLnTx/>
                <a:uFillTx/>
                <a:latin typeface="Rubik"/>
                <a:ea typeface="Rubik"/>
                <a:cs typeface="Rubik"/>
                <a:sym typeface="Rubik"/>
              </a:rPr>
              <a:t>DEFINITION</a:t>
            </a: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sp>
        <p:nvSpPr>
          <p:cNvPr id="22" name="Google Shape;413;p50"/>
          <p:cNvSpPr txBox="1">
            <a:spLocks noGrp="1"/>
          </p:cNvSpPr>
          <p:nvPr>
            <p:ph type="subTitle" idx="1"/>
          </p:nvPr>
        </p:nvSpPr>
        <p:spPr>
          <a:xfrm>
            <a:off x="1828800" y="1047750"/>
            <a:ext cx="5486400" cy="1752600"/>
          </a:xfrm>
          <a:prstGeom prst="rect">
            <a:avLst/>
          </a:prstGeom>
        </p:spPr>
        <p:txBody>
          <a:bodyPr spcFirstLastPara="1" wrap="square" lIns="91425" tIns="91425" rIns="91425" bIns="91425" anchor="t" anchorCtr="0">
            <a:noAutofit/>
          </a:bodyPr>
          <a:lstStyle/>
          <a:p>
            <a:pPr marL="0" lvl="0" indent="0" algn="just">
              <a:lnSpc>
                <a:spcPct val="150000"/>
              </a:lnSpc>
            </a:pPr>
            <a:r>
              <a:rPr lang="en" b="1" smtClean="0"/>
              <a:t>What is HDBSCAN (Hierarchical </a:t>
            </a:r>
            <a:r>
              <a:rPr lang="en" b="1" smtClean="0"/>
              <a:t>Density Based Spatial Clustering of Applications with Noise</a:t>
            </a:r>
            <a:r>
              <a:rPr lang="en" b="1" smtClean="0"/>
              <a:t>) ?</a:t>
            </a:r>
          </a:p>
          <a:p>
            <a:pPr marL="0" lvl="0" indent="0" algn="just">
              <a:lnSpc>
                <a:spcPct val="150000"/>
              </a:lnSpc>
            </a:pPr>
            <a:r>
              <a:rPr lang="en-US" sz="1200" smtClean="0"/>
              <a:t>A</a:t>
            </a:r>
            <a:r>
              <a:rPr lang="en-US" sz="1200" smtClean="0"/>
              <a:t> </a:t>
            </a:r>
            <a:r>
              <a:rPr lang="en-US" sz="1200" smtClean="0"/>
              <a:t>combination algorithm of Hierarchical Clustering </a:t>
            </a:r>
            <a:r>
              <a:rPr lang="en-US" sz="1200" smtClean="0"/>
              <a:t>and </a:t>
            </a:r>
            <a:r>
              <a:rPr lang="en-US" sz="1200" smtClean="0"/>
              <a:t>DBSCAN. It </a:t>
            </a:r>
            <a:r>
              <a:rPr lang="en-US" sz="1200" smtClean="0"/>
              <a:t>is </a:t>
            </a:r>
            <a:r>
              <a:rPr lang="en-US" sz="1200" smtClean="0"/>
              <a:t>claimed </a:t>
            </a:r>
            <a:r>
              <a:rPr lang="en-US" sz="1200" smtClean="0"/>
              <a:t>as a faster and more reliable algorithm compared </a:t>
            </a:r>
            <a:r>
              <a:rPr lang="en-US" sz="1200" smtClean="0"/>
              <a:t>to </a:t>
            </a:r>
            <a:r>
              <a:rPr lang="en-US" sz="1200" smtClean="0"/>
              <a:t>others.</a:t>
            </a:r>
          </a:p>
          <a:p>
            <a:pPr marL="0" lvl="0" indent="0" algn="just">
              <a:lnSpc>
                <a:spcPct val="150000"/>
              </a:lnSpc>
            </a:pPr>
            <a:endParaRPr lang="en-US" smtClean="0"/>
          </a:p>
          <a:p>
            <a:pPr marL="0" indent="0" algn="just">
              <a:lnSpc>
                <a:spcPct val="150000"/>
              </a:lnSpc>
            </a:pPr>
            <a:r>
              <a:rPr lang="en" b="1" smtClean="0"/>
              <a:t>Why HDBSCAN </a:t>
            </a:r>
            <a:r>
              <a:rPr lang="en" b="1" smtClean="0"/>
              <a:t>(Hierarchical Density Based Spatial Clustering of Applications with Noise</a:t>
            </a:r>
            <a:r>
              <a:rPr lang="en" b="1" smtClean="0"/>
              <a:t>) </a:t>
            </a:r>
            <a:r>
              <a:rPr lang="en" b="1" smtClean="0"/>
              <a:t>?</a:t>
            </a:r>
          </a:p>
          <a:p>
            <a:pPr marL="117475" indent="-117475">
              <a:buFont typeface="Arial" pitchFamily="34" charset="0"/>
              <a:buChar char="•"/>
            </a:pPr>
            <a:r>
              <a:rPr lang="en-US" sz="1200" smtClean="0"/>
              <a:t>It can automatically detect the number </a:t>
            </a:r>
            <a:r>
              <a:rPr lang="en-US" sz="1200" smtClean="0"/>
              <a:t>of </a:t>
            </a:r>
            <a:r>
              <a:rPr lang="en-US" sz="1200" smtClean="0"/>
              <a:t>clusters</a:t>
            </a:r>
          </a:p>
          <a:p>
            <a:pPr marL="117475" indent="-117475">
              <a:buFont typeface="Arial" pitchFamily="34" charset="0"/>
              <a:buChar char="•"/>
            </a:pPr>
            <a:r>
              <a:rPr lang="en-US" sz="1200" smtClean="0"/>
              <a:t>HDBSCAN </a:t>
            </a:r>
            <a:r>
              <a:rPr lang="en-US" sz="1200" smtClean="0"/>
              <a:t>can handle noise and outliers. All the outliers will be identified and marked without been classified into </a:t>
            </a:r>
            <a:r>
              <a:rPr lang="en-US" sz="1200" smtClean="0"/>
              <a:t>any </a:t>
            </a:r>
            <a:r>
              <a:rPr lang="en-US" sz="1200" smtClean="0"/>
              <a:t>cluster</a:t>
            </a:r>
          </a:p>
          <a:p>
            <a:pPr marL="117475" indent="-117475">
              <a:buFont typeface="Arial" pitchFamily="34" charset="0"/>
              <a:buChar char="•"/>
            </a:pPr>
            <a:r>
              <a:rPr lang="en-US" sz="1200" smtClean="0"/>
              <a:t>Therefore</a:t>
            </a:r>
            <a:r>
              <a:rPr lang="en-US" sz="1200" smtClean="0"/>
              <a:t>, HDBSCAN can also be used for Anomaly Detection (Outlier </a:t>
            </a:r>
            <a:r>
              <a:rPr lang="en-US" sz="1200" smtClean="0"/>
              <a:t>Detection</a:t>
            </a:r>
            <a:r>
              <a:rPr lang="en-US" sz="1200" smtClean="0"/>
              <a:t>)</a:t>
            </a:r>
            <a:endParaRPr lang="en" sz="1200" b="1" smtClean="0"/>
          </a:p>
          <a:p>
            <a:pPr marL="0" lvl="0" indent="0" algn="just">
              <a:lnSpc>
                <a:spcPct val="150000"/>
              </a:lnSpc>
            </a:pPr>
            <a:endParaRPr lang="en" sz="120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161794" name="Picture 2" descr="https://miro.medium.com/max/2000/1*_ttZpXcDUmaNmQYwyT2qkQ.png"/>
          <p:cNvPicPr>
            <a:picLocks noChangeAspect="1" noChangeArrowheads="1"/>
          </p:cNvPicPr>
          <p:nvPr/>
        </p:nvPicPr>
        <p:blipFill>
          <a:blip r:embed="rId3"/>
          <a:srcRect/>
          <a:stretch>
            <a:fillRect/>
          </a:stretch>
        </p:blipFill>
        <p:spPr bwMode="auto">
          <a:xfrm>
            <a:off x="3124200" y="2800350"/>
            <a:ext cx="6019800" cy="2133600"/>
          </a:xfrm>
          <a:prstGeom prst="rect">
            <a:avLst/>
          </a:prstGeom>
          <a:noFill/>
        </p:spPr>
      </p:pic>
      <p:sp>
        <p:nvSpPr>
          <p:cNvPr id="7" name="Google Shape;413;p50"/>
          <p:cNvSpPr txBox="1">
            <a:spLocks noGrp="1"/>
          </p:cNvSpPr>
          <p:nvPr>
            <p:ph type="subTitle" idx="1"/>
          </p:nvPr>
        </p:nvSpPr>
        <p:spPr>
          <a:xfrm>
            <a:off x="914400" y="742950"/>
            <a:ext cx="7315200" cy="2057400"/>
          </a:xfrm>
          <a:prstGeom prst="rect">
            <a:avLst/>
          </a:prstGeom>
        </p:spPr>
        <p:txBody>
          <a:bodyPr spcFirstLastPara="1" wrap="square" lIns="91425" tIns="91425" rIns="91425" bIns="91425" anchor="t" anchorCtr="0">
            <a:noAutofit/>
          </a:bodyPr>
          <a:lstStyle/>
          <a:p>
            <a:pPr marL="0" lvl="0" indent="0" algn="just"/>
            <a:r>
              <a:rPr lang="en-US" sz="1200" smtClean="0"/>
              <a:t>Even when provided with the correct number of clusters, K-means clearly fails to group the data into useful clusters. HDBSCAN, on the other hand, gives us the expected </a:t>
            </a:r>
            <a:r>
              <a:rPr lang="en-US" sz="1200" smtClean="0"/>
              <a:t>clustering</a:t>
            </a:r>
            <a:r>
              <a:rPr lang="en-US" sz="1200" smtClean="0"/>
              <a:t>.</a:t>
            </a:r>
          </a:p>
          <a:p>
            <a:pPr marL="0" lvl="0" indent="0" algn="just"/>
            <a:endParaRPr lang="en-US" sz="1200" smtClean="0"/>
          </a:p>
          <a:p>
            <a:pPr marL="119063" indent="-119063"/>
            <a:r>
              <a:rPr lang="en-US" sz="1200" smtClean="0"/>
              <a:t>How does HDBSCAN do this? At a high level, we can simplify the process </a:t>
            </a:r>
            <a:r>
              <a:rPr lang="en-US" sz="1200" smtClean="0"/>
              <a:t>of </a:t>
            </a:r>
            <a:r>
              <a:rPr lang="en-US" sz="1200" smtClean="0"/>
              <a:t>density-based</a:t>
            </a:r>
          </a:p>
          <a:p>
            <a:pPr marL="119063" indent="-119063"/>
            <a:r>
              <a:rPr lang="en-US" sz="1200" smtClean="0"/>
              <a:t>clustering </a:t>
            </a:r>
            <a:r>
              <a:rPr lang="en-US" sz="1200" smtClean="0"/>
              <a:t>into these steps:</a:t>
            </a:r>
          </a:p>
          <a:p>
            <a:pPr marL="119063" indent="-119063">
              <a:buClr>
                <a:schemeClr val="bg1"/>
              </a:buClr>
              <a:buFont typeface="+mj-lt"/>
              <a:buAutoNum type="arabicPeriod"/>
            </a:pPr>
            <a:r>
              <a:rPr lang="en-US" sz="1200" smtClean="0"/>
              <a:t>Estimate </a:t>
            </a:r>
            <a:r>
              <a:rPr lang="en-US" sz="1200" smtClean="0"/>
              <a:t>the </a:t>
            </a:r>
            <a:r>
              <a:rPr lang="en-US" sz="1200" smtClean="0"/>
              <a:t>densities</a:t>
            </a:r>
          </a:p>
          <a:p>
            <a:pPr marL="119063" indent="-119063">
              <a:buClr>
                <a:schemeClr val="bg1"/>
              </a:buClr>
              <a:buFont typeface="+mj-lt"/>
              <a:buAutoNum type="arabicPeriod"/>
            </a:pPr>
            <a:r>
              <a:rPr lang="en-US" sz="1200" smtClean="0"/>
              <a:t>Pick </a:t>
            </a:r>
            <a:r>
              <a:rPr lang="en-US" sz="1200" smtClean="0"/>
              <a:t>regions of </a:t>
            </a:r>
            <a:r>
              <a:rPr lang="en-US" sz="1200" smtClean="0"/>
              <a:t>high </a:t>
            </a:r>
            <a:r>
              <a:rPr lang="en-US" sz="1200" smtClean="0"/>
              <a:t>density</a:t>
            </a:r>
          </a:p>
          <a:p>
            <a:pPr marL="119063" indent="-119063">
              <a:buClr>
                <a:schemeClr val="bg1"/>
              </a:buClr>
              <a:buFont typeface="+mj-lt"/>
              <a:buAutoNum type="arabicPeriod"/>
            </a:pPr>
            <a:r>
              <a:rPr lang="en-US" sz="1200" smtClean="0"/>
              <a:t>Combine </a:t>
            </a:r>
            <a:r>
              <a:rPr lang="en-US" sz="1200" smtClean="0"/>
              <a:t>points in these selected regions</a:t>
            </a:r>
          </a:p>
          <a:p>
            <a:pPr marL="0" lvl="0" indent="0" algn="just"/>
            <a:endParaRPr lang="en" sz="1200" smtClean="0"/>
          </a:p>
        </p:txBody>
      </p:sp>
      <p:pic>
        <p:nvPicPr>
          <p:cNvPr id="161796" name="Picture 4" descr="https://miro.medium.com/max/1400/1*J9KUOHfsrvRA_thtrPKY-A.png"/>
          <p:cNvPicPr>
            <a:picLocks noChangeAspect="1" noChangeArrowheads="1"/>
          </p:cNvPicPr>
          <p:nvPr/>
        </p:nvPicPr>
        <p:blipFill>
          <a:blip r:embed="rId4"/>
          <a:srcRect/>
          <a:stretch>
            <a:fillRect/>
          </a:stretch>
        </p:blipFill>
        <p:spPr bwMode="auto">
          <a:xfrm>
            <a:off x="-1" y="2800350"/>
            <a:ext cx="3164237" cy="2133600"/>
          </a:xfrm>
          <a:prstGeom prst="rect">
            <a:avLst/>
          </a:prstGeom>
          <a:noFill/>
        </p:spPr>
      </p:pic>
      <p:sp>
        <p:nvSpPr>
          <p:cNvPr id="9" name="TextBox 8"/>
          <p:cNvSpPr txBox="1"/>
          <p:nvPr/>
        </p:nvSpPr>
        <p:spPr>
          <a:xfrm>
            <a:off x="980090" y="2800350"/>
            <a:ext cx="1382110" cy="200055"/>
          </a:xfrm>
          <a:prstGeom prst="rect">
            <a:avLst/>
          </a:prstGeom>
          <a:solidFill>
            <a:schemeClr val="bg1"/>
          </a:solidFill>
          <a:ln>
            <a:solidFill>
              <a:schemeClr val="bg1"/>
            </a:solidFill>
          </a:ln>
        </p:spPr>
        <p:txBody>
          <a:bodyPr wrap="square" rtlCol="0">
            <a:spAutoFit/>
          </a:bodyPr>
          <a:lstStyle/>
          <a:p>
            <a:r>
              <a:rPr lang="en-US" sz="700" smtClean="0"/>
              <a:t>The Characteristic of Data</a:t>
            </a:r>
            <a:endParaRPr lang="en-US" sz="700"/>
          </a:p>
        </p:txBody>
      </p:sp>
      <p:sp>
        <p:nvSpPr>
          <p:cNvPr id="10"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3500" b="1" i="0" u="none" strike="noStrike" kern="0" cap="none" spc="0" normalizeH="0" baseline="0" noProof="0" smtClean="0">
                <a:ln>
                  <a:noFill/>
                </a:ln>
                <a:solidFill>
                  <a:schemeClr val="lt1"/>
                </a:solidFill>
                <a:effectLst/>
                <a:uLnTx/>
                <a:uFillTx/>
                <a:latin typeface="Rubik"/>
                <a:ea typeface="Rubik"/>
                <a:cs typeface="Rubik"/>
                <a:sym typeface="Rubik"/>
              </a:rPr>
              <a:t>K-MEANS</a:t>
            </a:r>
            <a:r>
              <a:rPr kumimoji="0" lang="en-US" sz="3500" b="1" i="0" u="none" strike="noStrike" kern="0" cap="none" spc="0" normalizeH="0" noProof="0" smtClean="0">
                <a:ln>
                  <a:noFill/>
                </a:ln>
                <a:solidFill>
                  <a:schemeClr val="lt1"/>
                </a:solidFill>
                <a:effectLst/>
                <a:uLnTx/>
                <a:uFillTx/>
                <a:latin typeface="Rubik"/>
                <a:ea typeface="Rubik"/>
                <a:cs typeface="Rubik"/>
                <a:sym typeface="Rubik"/>
              </a:rPr>
              <a:t> VS HDBSCAN</a:t>
            </a: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7" name="Google Shape;413;p50"/>
          <p:cNvSpPr txBox="1">
            <a:spLocks noGrp="1"/>
          </p:cNvSpPr>
          <p:nvPr>
            <p:ph type="subTitle" idx="1"/>
          </p:nvPr>
        </p:nvSpPr>
        <p:spPr>
          <a:xfrm>
            <a:off x="533400" y="57150"/>
            <a:ext cx="4114800" cy="4343400"/>
          </a:xfrm>
          <a:prstGeom prst="rect">
            <a:avLst/>
          </a:prstGeom>
        </p:spPr>
        <p:txBody>
          <a:bodyPr spcFirstLastPara="1" wrap="square" lIns="91425" tIns="91425" rIns="91425" bIns="91425" anchor="t" anchorCtr="0">
            <a:noAutofit/>
          </a:bodyPr>
          <a:lstStyle/>
          <a:p>
            <a:pPr marL="0" lvl="0" indent="0" algn="just"/>
            <a:r>
              <a:rPr lang="en" b="1" smtClean="0"/>
              <a:t>How HDBSCAN works ?</a:t>
            </a:r>
          </a:p>
          <a:p>
            <a:pPr marL="119063" lvl="0" indent="-119063" algn="just">
              <a:buClr>
                <a:schemeClr val="bg1"/>
              </a:buClr>
              <a:buFont typeface="+mj-lt"/>
              <a:buAutoNum type="arabicPeriod"/>
            </a:pPr>
            <a:r>
              <a:rPr lang="en" b="1" smtClean="0"/>
              <a:t> Estimate the densities</a:t>
            </a:r>
          </a:p>
          <a:p>
            <a:pPr marL="119063" lvl="0" indent="-119063" algn="just">
              <a:buClr>
                <a:schemeClr val="bg1"/>
              </a:buClr>
            </a:pPr>
            <a:r>
              <a:rPr lang="en" b="1" smtClean="0"/>
              <a:t>	</a:t>
            </a:r>
            <a:endParaRPr lang="en" b="1" smtClean="0"/>
          </a:p>
          <a:p>
            <a:pPr marL="119063" lvl="0" indent="-119063" algn="just">
              <a:buClr>
                <a:schemeClr val="bg1"/>
              </a:buClr>
            </a:pPr>
            <a:endParaRPr lang="en" sz="1000" b="1" smtClean="0"/>
          </a:p>
          <a:p>
            <a:pPr marL="119063" lvl="0" indent="-119063" algn="just">
              <a:buClr>
                <a:schemeClr val="bg1"/>
              </a:buClr>
            </a:pPr>
            <a:endParaRPr lang="en" sz="1000" b="1" smtClean="0"/>
          </a:p>
          <a:p>
            <a:pPr marL="119063" lvl="0" indent="-119063" algn="just">
              <a:buClr>
                <a:schemeClr val="bg1"/>
              </a:buClr>
            </a:pPr>
            <a:endParaRPr lang="en" sz="1000" b="1" smtClean="0"/>
          </a:p>
          <a:p>
            <a:pPr marL="119063" lvl="0" indent="-119063" algn="just">
              <a:buClr>
                <a:schemeClr val="bg1"/>
              </a:buClr>
            </a:pPr>
            <a:endParaRPr lang="en" sz="1000" b="1" smtClean="0"/>
          </a:p>
          <a:p>
            <a:pPr marL="119063" lvl="0" indent="-119063" algn="just">
              <a:buClr>
                <a:schemeClr val="bg1"/>
              </a:buClr>
            </a:pPr>
            <a:endParaRPr lang="en" sz="1000" b="1" smtClean="0"/>
          </a:p>
          <a:p>
            <a:pPr marL="119063" lvl="0" indent="-119063" algn="just">
              <a:buClr>
                <a:schemeClr val="bg1"/>
              </a:buClr>
            </a:pPr>
            <a:endParaRPr lang="en" sz="1000" b="1" smtClean="0"/>
          </a:p>
          <a:p>
            <a:pPr marL="119063" lvl="0" indent="-119063" algn="just">
              <a:buClr>
                <a:schemeClr val="bg1"/>
              </a:buClr>
            </a:pPr>
            <a:endParaRPr lang="en-US" sz="1000" smtClean="0"/>
          </a:p>
          <a:p>
            <a:pPr marL="119063" lvl="0" indent="-119063" algn="just">
              <a:buClr>
                <a:schemeClr val="bg1"/>
              </a:buClr>
            </a:pPr>
            <a:r>
              <a:rPr lang="en-US" sz="1000" smtClean="0"/>
              <a:t>	We </a:t>
            </a:r>
            <a:r>
              <a:rPr lang="en-US" sz="1000" smtClean="0"/>
              <a:t>need some method to estimate the density around certain points. One common way to do this is by using </a:t>
            </a:r>
            <a:r>
              <a:rPr lang="en-US" sz="1000" b="1" smtClean="0"/>
              <a:t>“core distance.” </a:t>
            </a:r>
            <a:r>
              <a:rPr lang="en-US" sz="1000" smtClean="0"/>
              <a:t>This is the distance of a point to its K-th nearest </a:t>
            </a:r>
            <a:r>
              <a:rPr lang="en-US" sz="1000" smtClean="0"/>
              <a:t>neighbor</a:t>
            </a:r>
            <a:r>
              <a:rPr lang="en-US" sz="1000" smtClean="0"/>
              <a:t>.</a:t>
            </a:r>
          </a:p>
          <a:p>
            <a:endParaRPr lang="en-US" sz="1000" smtClean="0"/>
          </a:p>
          <a:p>
            <a:pPr marL="119063" indent="-119063">
              <a:buClr>
                <a:schemeClr val="bg1"/>
              </a:buClr>
              <a:buFont typeface="+mj-lt"/>
              <a:buAutoNum type="arabicPeriod" startAt="2"/>
            </a:pPr>
            <a:r>
              <a:rPr lang="en-US" b="1" smtClean="0"/>
              <a:t> Pick regions of  high density</a:t>
            </a:r>
          </a:p>
          <a:p>
            <a:pPr marL="119063" indent="-119063">
              <a:buClr>
                <a:schemeClr val="bg1"/>
              </a:buClr>
            </a:pPr>
            <a:endParaRPr lang="en-US" b="1" smtClean="0"/>
          </a:p>
          <a:p>
            <a:pPr marL="119063" indent="-119063">
              <a:buClr>
                <a:schemeClr val="bg1"/>
              </a:buClr>
            </a:pPr>
            <a:endParaRPr lang="en-US" b="1" smtClean="0"/>
          </a:p>
          <a:p>
            <a:pPr marL="119063" indent="-119063">
              <a:buClr>
                <a:schemeClr val="bg1"/>
              </a:buClr>
            </a:pPr>
            <a:endParaRPr lang="en-US" b="1" smtClean="0"/>
          </a:p>
          <a:p>
            <a:pPr marL="119063" indent="-119063">
              <a:buClr>
                <a:schemeClr val="bg1"/>
              </a:buClr>
            </a:pPr>
            <a:endParaRPr lang="en-US" b="1" smtClean="0"/>
          </a:p>
          <a:p>
            <a:pPr marL="119063" indent="-119063">
              <a:buClr>
                <a:schemeClr val="bg1"/>
              </a:buClr>
            </a:pPr>
            <a:endParaRPr lang="en-US" b="1" smtClean="0"/>
          </a:p>
          <a:p>
            <a:pPr marL="119063" indent="-119063">
              <a:buClr>
                <a:schemeClr val="bg1"/>
              </a:buClr>
            </a:pPr>
            <a:endParaRPr lang="en-US" b="1" smtClean="0"/>
          </a:p>
          <a:p>
            <a:pPr marL="119063" indent="-119063">
              <a:buClr>
                <a:schemeClr val="bg1"/>
              </a:buClr>
            </a:pPr>
            <a:r>
              <a:rPr lang="en-US" b="1" smtClean="0"/>
              <a:t>	</a:t>
            </a:r>
            <a:r>
              <a:rPr lang="en-US" sz="1000" smtClean="0"/>
              <a:t>Points </a:t>
            </a:r>
            <a:r>
              <a:rPr lang="en-US" sz="1000" smtClean="0"/>
              <a:t>in denser regions would have smaller core distances while points in sparser regions would have larger core distances. Core distance is what makes these methods “density-based”. </a:t>
            </a:r>
            <a:r>
              <a:rPr lang="en-US" sz="1000" b="1" smtClean="0"/>
              <a:t/>
            </a:r>
            <a:br>
              <a:rPr lang="en-US" sz="1000" b="1" smtClean="0"/>
            </a:br>
            <a:endParaRPr lang="en" sz="1000" b="1" smtClean="0"/>
          </a:p>
        </p:txBody>
      </p:sp>
      <p:sp>
        <p:nvSpPr>
          <p:cNvPr id="10"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pic>
        <p:nvPicPr>
          <p:cNvPr id="165890" name="Picture 2" descr="https://miro.medium.com/max/560/1*XI359LqPheRAR4me3-jFtg.png"/>
          <p:cNvPicPr>
            <a:picLocks noChangeAspect="1" noChangeArrowheads="1"/>
          </p:cNvPicPr>
          <p:nvPr/>
        </p:nvPicPr>
        <p:blipFill>
          <a:blip r:embed="rId3"/>
          <a:srcRect/>
          <a:stretch>
            <a:fillRect/>
          </a:stretch>
        </p:blipFill>
        <p:spPr bwMode="auto">
          <a:xfrm>
            <a:off x="1447800" y="590550"/>
            <a:ext cx="2286000" cy="1196068"/>
          </a:xfrm>
          <a:prstGeom prst="rect">
            <a:avLst/>
          </a:prstGeom>
          <a:noFill/>
        </p:spPr>
      </p:pic>
      <p:pic>
        <p:nvPicPr>
          <p:cNvPr id="165892" name="Picture 4" descr="https://miro.medium.com/max/560/1*eRW_IFZeL1aZ8AL26BwArw.png"/>
          <p:cNvPicPr>
            <a:picLocks noChangeAspect="1" noChangeArrowheads="1"/>
          </p:cNvPicPr>
          <p:nvPr/>
        </p:nvPicPr>
        <p:blipFill>
          <a:blip r:embed="rId4"/>
          <a:srcRect/>
          <a:stretch>
            <a:fillRect/>
          </a:stretch>
        </p:blipFill>
        <p:spPr bwMode="auto">
          <a:xfrm>
            <a:off x="914400" y="2876550"/>
            <a:ext cx="3276600" cy="1170214"/>
          </a:xfrm>
          <a:prstGeom prst="rect">
            <a:avLst/>
          </a:prstGeom>
          <a:noFill/>
        </p:spPr>
      </p:pic>
      <p:sp>
        <p:nvSpPr>
          <p:cNvPr id="11" name="Google Shape;413;p50"/>
          <p:cNvSpPr txBox="1">
            <a:spLocks/>
          </p:cNvSpPr>
          <p:nvPr/>
        </p:nvSpPr>
        <p:spPr>
          <a:xfrm>
            <a:off x="4648200" y="133350"/>
            <a:ext cx="4114800" cy="48768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1400"/>
              <a:buFont typeface="Montserrat"/>
              <a:buNone/>
              <a:tabLst/>
              <a:defRPr/>
            </a:pPr>
            <a:endParaRPr kumimoji="0" lang="en" sz="1400" b="1" i="0" u="none" strike="noStrike" kern="0" cap="none" spc="0" normalizeH="0" baseline="0" noProof="0" smtClean="0">
              <a:ln>
                <a:noFill/>
              </a:ln>
              <a:solidFill>
                <a:schemeClr val="lt1"/>
              </a:solidFill>
              <a:effectLst/>
              <a:uLnTx/>
              <a:uFillTx/>
              <a:latin typeface="Montserrat"/>
              <a:ea typeface="Montserrat"/>
              <a:cs typeface="Montserrat"/>
              <a:sym typeface="Montserrat"/>
            </a:endParaRPr>
          </a:p>
          <a:p>
            <a:pPr marL="225425" marR="0" lvl="0" indent="-225425" algn="just" defTabSz="914400" rtl="0" eaLnBrk="1" fontAlgn="auto" latinLnBrk="0" hangingPunct="1">
              <a:lnSpc>
                <a:spcPct val="100000"/>
              </a:lnSpc>
              <a:spcBef>
                <a:spcPts val="0"/>
              </a:spcBef>
              <a:spcAft>
                <a:spcPts val="0"/>
              </a:spcAft>
              <a:buClr>
                <a:schemeClr val="bg1"/>
              </a:buClr>
              <a:buSzPts val="1400"/>
              <a:buFont typeface="+mj-lt"/>
              <a:buAutoNum type="arabicPeriod" startAt="3"/>
              <a:tabLst/>
              <a:defRPr/>
            </a:pPr>
            <a:r>
              <a:rPr kumimoji="0" lang="en" sz="1400" b="1" i="0" u="none" strike="noStrike" kern="0" cap="none" spc="0" normalizeH="0" baseline="0" noProof="0" smtClean="0">
                <a:ln>
                  <a:noFill/>
                </a:ln>
                <a:solidFill>
                  <a:schemeClr val="lt1"/>
                </a:solidFill>
                <a:effectLst/>
                <a:uLnTx/>
                <a:uFillTx/>
                <a:latin typeface="Montserrat"/>
                <a:ea typeface="Montserrat"/>
                <a:cs typeface="Montserrat"/>
                <a:sym typeface="Montserrat"/>
              </a:rPr>
              <a:t>Combine points in these selected regions</a:t>
            </a:r>
          </a:p>
          <a:p>
            <a:pPr marL="225425" marR="0" lvl="0" indent="-225425" algn="just" defTabSz="914400" rtl="0" eaLnBrk="1" fontAlgn="auto" latinLnBrk="0" hangingPunct="1">
              <a:lnSpc>
                <a:spcPct val="100000"/>
              </a:lnSpc>
              <a:spcBef>
                <a:spcPts val="0"/>
              </a:spcBef>
              <a:spcAft>
                <a:spcPts val="0"/>
              </a:spcAft>
              <a:buClr>
                <a:schemeClr val="bg1"/>
              </a:buClr>
              <a:buSzPts val="1400"/>
              <a:buFont typeface="Montserrat"/>
              <a:buNone/>
              <a:tabLst/>
              <a:defRPr/>
            </a:pPr>
            <a:r>
              <a:rPr kumimoji="0" lang="en" sz="1400" b="1" i="0" u="none" strike="noStrike" kern="0" cap="none" spc="0" normalizeH="0" baseline="0" noProof="0" smtClean="0">
                <a:ln>
                  <a:noFill/>
                </a:ln>
                <a:solidFill>
                  <a:schemeClr val="lt1"/>
                </a:solidFill>
                <a:effectLst/>
                <a:uLnTx/>
                <a:uFillTx/>
                <a:latin typeface="Montserrat"/>
                <a:ea typeface="Montserrat"/>
                <a:cs typeface="Montserrat"/>
                <a:sym typeface="Montserrat"/>
              </a:rPr>
              <a:t>	</a:t>
            </a:r>
            <a:r>
              <a:rPr lang="en-US" sz="1000" smtClean="0">
                <a:solidFill>
                  <a:schemeClr val="bg1"/>
                </a:solidFill>
                <a:latin typeface="Montserrat" pitchFamily="50" charset="0"/>
              </a:rPr>
              <a:t>Given </a:t>
            </a:r>
            <a:r>
              <a:rPr lang="en-US" sz="1000" smtClean="0">
                <a:solidFill>
                  <a:schemeClr val="bg1"/>
                </a:solidFill>
                <a:latin typeface="Montserrat" pitchFamily="50" charset="0"/>
              </a:rPr>
              <a:t>the core distances, we can derive an estimate of the density by getting the inverse of it. With these estimates, we can get an idea of what the density landscape looks like. If we plot these densities, we can see that the mountains of this density landscape correspond to the different clusters of the data.</a:t>
            </a:r>
            <a:endParaRPr kumimoji="0" lang="en-US" sz="1000" b="0" i="0" u="none" strike="noStrike" kern="0" cap="none" spc="0" normalizeH="0" baseline="0" noProof="0" smtClean="0">
              <a:ln>
                <a:noFill/>
              </a:ln>
              <a:solidFill>
                <a:schemeClr val="bg1"/>
              </a:solidFill>
              <a:effectLst/>
              <a:uLnTx/>
              <a:uFillTx/>
              <a:latin typeface="Montserrat" pitchFamily="50" charset="0"/>
              <a:ea typeface="Montserrat"/>
              <a:cs typeface="Montserrat"/>
              <a:sym typeface="Montserrat"/>
            </a:endParaRPr>
          </a:p>
          <a:p>
            <a:pPr marL="457200" marR="0" lvl="0" indent="-317500" algn="l" defTabSz="914400" rtl="0" eaLnBrk="1" fontAlgn="auto" latinLnBrk="0" hangingPunct="1">
              <a:lnSpc>
                <a:spcPct val="100000"/>
              </a:lnSpc>
              <a:spcBef>
                <a:spcPts val="0"/>
              </a:spcBef>
              <a:spcAft>
                <a:spcPts val="0"/>
              </a:spcAft>
              <a:buClr>
                <a:schemeClr val="dk1"/>
              </a:buClr>
              <a:buSzPts val="1400"/>
              <a:buFont typeface="Montserrat"/>
              <a:buNone/>
              <a:tabLst/>
              <a:defRPr/>
            </a:pPr>
            <a:endParaRPr kumimoji="0" lang="en-US" sz="1000" b="0" i="0" u="none" strike="noStrike" kern="0" cap="none" spc="0" normalizeH="0" baseline="0" noProof="0" smtClean="0">
              <a:ln>
                <a:noFill/>
              </a:ln>
              <a:solidFill>
                <a:schemeClr val="lt1"/>
              </a:solidFill>
              <a:effectLst/>
              <a:uLnTx/>
              <a:uFillTx/>
              <a:latin typeface="Montserrat"/>
              <a:ea typeface="Montserrat"/>
              <a:cs typeface="Montserrat"/>
              <a:sym typeface="Montserrat"/>
            </a:endParaRPr>
          </a:p>
          <a:p>
            <a:pPr marL="119063" marR="0" lvl="0" indent="-119063" algn="l" defTabSz="914400" rtl="0" eaLnBrk="1" fontAlgn="auto" latinLnBrk="0" hangingPunct="1">
              <a:lnSpc>
                <a:spcPct val="100000"/>
              </a:lnSpc>
              <a:spcBef>
                <a:spcPts val="0"/>
              </a:spcBef>
              <a:spcAft>
                <a:spcPts val="0"/>
              </a:spcAft>
              <a:buClr>
                <a:schemeClr val="bg1"/>
              </a:buClr>
              <a:buSzPts val="1400"/>
              <a:tabLst/>
              <a:defRPr/>
            </a:pPr>
            <a:r>
              <a:rPr kumimoji="0" lang="en-US" sz="1000" b="1" i="0" u="none" strike="noStrike" kern="0" cap="none" spc="0" normalizeH="0" baseline="0" noProof="0" smtClean="0">
                <a:ln>
                  <a:noFill/>
                </a:ln>
                <a:solidFill>
                  <a:schemeClr val="lt1"/>
                </a:solidFill>
                <a:effectLst/>
                <a:uLnTx/>
                <a:uFillTx/>
                <a:latin typeface="Montserrat"/>
                <a:ea typeface="Montserrat"/>
                <a:cs typeface="Montserrat"/>
                <a:sym typeface="Montserrat"/>
              </a:rPr>
              <a:t/>
            </a:r>
            <a:br>
              <a:rPr kumimoji="0" lang="en-US" sz="1000" b="1" i="0" u="none" strike="noStrike" kern="0" cap="none" spc="0" normalizeH="0" baseline="0" noProof="0" smtClean="0">
                <a:ln>
                  <a:noFill/>
                </a:ln>
                <a:solidFill>
                  <a:schemeClr val="lt1"/>
                </a:solidFill>
                <a:effectLst/>
                <a:uLnTx/>
                <a:uFillTx/>
                <a:latin typeface="Montserrat"/>
                <a:ea typeface="Montserrat"/>
                <a:cs typeface="Montserrat"/>
                <a:sym typeface="Montserrat"/>
              </a:rPr>
            </a:br>
            <a:endParaRPr kumimoji="0" lang="en" sz="1000" b="1" i="0" u="none" strike="noStrike" kern="0" cap="none" spc="0" normalizeH="0" baseline="0" noProof="0" smtClean="0">
              <a:ln>
                <a:noFill/>
              </a:ln>
              <a:solidFill>
                <a:schemeClr val="lt1"/>
              </a:solidFill>
              <a:effectLst/>
              <a:uLnTx/>
              <a:uFillTx/>
              <a:latin typeface="Montserrat"/>
              <a:ea typeface="Montserrat"/>
              <a:cs typeface="Montserrat"/>
              <a:sym typeface="Montserrat"/>
            </a:endParaRPr>
          </a:p>
        </p:txBody>
      </p:sp>
      <p:pic>
        <p:nvPicPr>
          <p:cNvPr id="165894" name="Picture 6" descr="https://miro.medium.com/max/4074/1*CHhb45CRYl5ZJbpmP__CVQ.jpeg"/>
          <p:cNvPicPr>
            <a:picLocks noChangeAspect="1" noChangeArrowheads="1"/>
          </p:cNvPicPr>
          <p:nvPr/>
        </p:nvPicPr>
        <p:blipFill>
          <a:blip r:embed="rId5"/>
          <a:srcRect/>
          <a:stretch>
            <a:fillRect/>
          </a:stretch>
        </p:blipFill>
        <p:spPr bwMode="auto">
          <a:xfrm>
            <a:off x="4953000" y="3028950"/>
            <a:ext cx="2286000" cy="994303"/>
          </a:xfrm>
          <a:prstGeom prst="rect">
            <a:avLst/>
          </a:prstGeom>
          <a:noFill/>
        </p:spPr>
      </p:pic>
      <p:pic>
        <p:nvPicPr>
          <p:cNvPr id="165896" name="Picture 8" descr="https://miro.medium.com/max/795/1*wRYKs5vLfs5C4pJOfNT7Ew.png"/>
          <p:cNvPicPr>
            <a:picLocks noChangeAspect="1" noChangeArrowheads="1"/>
          </p:cNvPicPr>
          <p:nvPr/>
        </p:nvPicPr>
        <p:blipFill>
          <a:blip r:embed="rId6"/>
          <a:srcRect/>
          <a:stretch>
            <a:fillRect/>
          </a:stretch>
        </p:blipFill>
        <p:spPr bwMode="auto">
          <a:xfrm>
            <a:off x="7222995" y="2038350"/>
            <a:ext cx="1463805" cy="990600"/>
          </a:xfrm>
          <a:prstGeom prst="rect">
            <a:avLst/>
          </a:prstGeom>
          <a:noFill/>
        </p:spPr>
      </p:pic>
      <p:pic>
        <p:nvPicPr>
          <p:cNvPr id="165898" name="Picture 10" descr="https://miro.medium.com/max/1019/1*xXarh-oM2hLUUrGvipvoMA.jpeg"/>
          <p:cNvPicPr>
            <a:picLocks noChangeAspect="1" noChangeArrowheads="1"/>
          </p:cNvPicPr>
          <p:nvPr/>
        </p:nvPicPr>
        <p:blipFill>
          <a:blip r:embed="rId7"/>
          <a:srcRect/>
          <a:stretch>
            <a:fillRect/>
          </a:stretch>
        </p:blipFill>
        <p:spPr bwMode="auto">
          <a:xfrm>
            <a:off x="4960397" y="2038350"/>
            <a:ext cx="2278603" cy="990600"/>
          </a:xfrm>
          <a:prstGeom prst="rect">
            <a:avLst/>
          </a:prstGeom>
          <a:noFill/>
        </p:spPr>
      </p:pic>
      <p:pic>
        <p:nvPicPr>
          <p:cNvPr id="165900" name="Picture 12" descr="https://miro.medium.com/max/3236/1*U7HVWj4PRJe0c_K_wxq0UA.png"/>
          <p:cNvPicPr>
            <a:picLocks noChangeAspect="1" noChangeArrowheads="1"/>
          </p:cNvPicPr>
          <p:nvPr/>
        </p:nvPicPr>
        <p:blipFill>
          <a:blip r:embed="rId8"/>
          <a:srcRect/>
          <a:stretch>
            <a:fillRect/>
          </a:stretch>
        </p:blipFill>
        <p:spPr bwMode="auto">
          <a:xfrm>
            <a:off x="7238999" y="3028950"/>
            <a:ext cx="1447801" cy="990600"/>
          </a:xfrm>
          <a:prstGeom prst="rect">
            <a:avLst/>
          </a:prstGeom>
          <a:noFill/>
        </p:spPr>
      </p:pic>
      <p:pic>
        <p:nvPicPr>
          <p:cNvPr id="165902" name="Picture 14" descr="https://miro.medium.com/max/4074/1*mPHCPke0wy6xWrqoEusknw.jpeg"/>
          <p:cNvPicPr>
            <a:picLocks noChangeAspect="1" noChangeArrowheads="1"/>
          </p:cNvPicPr>
          <p:nvPr/>
        </p:nvPicPr>
        <p:blipFill>
          <a:blip r:embed="rId9"/>
          <a:srcRect/>
          <a:stretch>
            <a:fillRect/>
          </a:stretch>
        </p:blipFill>
        <p:spPr bwMode="auto">
          <a:xfrm>
            <a:off x="4953000" y="4019550"/>
            <a:ext cx="2209800" cy="961160"/>
          </a:xfrm>
          <a:prstGeom prst="rect">
            <a:avLst/>
          </a:prstGeom>
          <a:noFill/>
        </p:spPr>
      </p:pic>
      <p:pic>
        <p:nvPicPr>
          <p:cNvPr id="165904" name="Picture 16" descr="https://miro.medium.com/max/3320/1*pyLU6QpShSpAJfTfn0Yn2A.png"/>
          <p:cNvPicPr>
            <a:picLocks noChangeAspect="1" noChangeArrowheads="1"/>
          </p:cNvPicPr>
          <p:nvPr/>
        </p:nvPicPr>
        <p:blipFill>
          <a:blip r:embed="rId10"/>
          <a:srcRect/>
          <a:stretch>
            <a:fillRect/>
          </a:stretch>
        </p:blipFill>
        <p:spPr bwMode="auto">
          <a:xfrm>
            <a:off x="7162800" y="4019550"/>
            <a:ext cx="1531095" cy="96229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6"/>
        <p:cNvGrpSpPr/>
        <p:nvPr/>
      </p:nvGrpSpPr>
      <p:grpSpPr>
        <a:xfrm>
          <a:off x="0" y="0"/>
          <a:ext cx="0" cy="0"/>
          <a:chOff x="0" y="0"/>
          <a:chExt cx="0" cy="0"/>
        </a:xfrm>
      </p:grpSpPr>
      <p:sp>
        <p:nvSpPr>
          <p:cNvPr id="797" name="Google Shape;797;p67"/>
          <p:cNvSpPr txBox="1">
            <a:spLocks noGrp="1"/>
          </p:cNvSpPr>
          <p:nvPr>
            <p:ph type="title" idx="2"/>
          </p:nvPr>
        </p:nvSpPr>
        <p:spPr>
          <a:xfrm>
            <a:off x="1823875" y="738263"/>
            <a:ext cx="5496000" cy="291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98" name="Google Shape;798;p67"/>
          <p:cNvSpPr txBox="1">
            <a:spLocks noGrp="1"/>
          </p:cNvSpPr>
          <p:nvPr>
            <p:ph type="title"/>
          </p:nvPr>
        </p:nvSpPr>
        <p:spPr>
          <a:xfrm>
            <a:off x="1824050" y="3701050"/>
            <a:ext cx="54960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smtClean="0"/>
              <a:t>ISOLATION FOREST</a:t>
            </a:r>
            <a:endParaRPr sz="28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9"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3500" b="1" i="0" u="none" strike="noStrike" kern="0" cap="none" spc="0" normalizeH="0" baseline="0" noProof="0" smtClean="0">
                <a:ln>
                  <a:noFill/>
                </a:ln>
                <a:solidFill>
                  <a:schemeClr val="lt1"/>
                </a:solidFill>
                <a:effectLst/>
                <a:uLnTx/>
                <a:uFillTx/>
                <a:latin typeface="Rubik"/>
                <a:ea typeface="Rubik"/>
                <a:cs typeface="Rubik"/>
                <a:sym typeface="Rubik"/>
              </a:rPr>
              <a:t>DEFINITION</a:t>
            </a: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sp>
        <p:nvSpPr>
          <p:cNvPr id="10" name="Google Shape;413;p50"/>
          <p:cNvSpPr txBox="1">
            <a:spLocks noGrp="1"/>
          </p:cNvSpPr>
          <p:nvPr>
            <p:ph type="subTitle" idx="1"/>
          </p:nvPr>
        </p:nvSpPr>
        <p:spPr>
          <a:xfrm>
            <a:off x="381000" y="819150"/>
            <a:ext cx="8458200" cy="1752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b="1" smtClean="0"/>
              <a:t>What is isolation forest ?</a:t>
            </a:r>
          </a:p>
          <a:p>
            <a:pPr marL="0" lvl="0" indent="0" algn="just" rtl="0">
              <a:lnSpc>
                <a:spcPct val="150000"/>
              </a:lnSpc>
              <a:spcBef>
                <a:spcPts val="0"/>
              </a:spcBef>
              <a:spcAft>
                <a:spcPts val="0"/>
              </a:spcAft>
              <a:buNone/>
            </a:pPr>
            <a:r>
              <a:rPr lang="en-US" sz="1200" smtClean="0"/>
              <a:t>“</a:t>
            </a:r>
            <a:r>
              <a:rPr lang="en-US" sz="1200" smtClean="0"/>
              <a:t>Isolation Forest” is a brilliant algorithm for </a:t>
            </a:r>
            <a:r>
              <a:rPr lang="en-US" sz="1200" smtClean="0"/>
              <a:t>anomaly </a:t>
            </a:r>
            <a:r>
              <a:rPr lang="en-US" sz="1200" smtClean="0"/>
              <a:t>detection.</a:t>
            </a:r>
            <a:endParaRPr lang="en" sz="1200" b="1" smtClean="0"/>
          </a:p>
          <a:p>
            <a:pPr marL="0" lvl="0" indent="0" algn="just">
              <a:lnSpc>
                <a:spcPct val="150000"/>
              </a:lnSpc>
            </a:pPr>
            <a:r>
              <a:rPr lang="en-US" sz="1200" smtClean="0"/>
              <a:t>Isolation </a:t>
            </a:r>
            <a:r>
              <a:rPr lang="en-US" sz="1200" smtClean="0"/>
              <a:t>forest works on the principle of the decision tree algorithm. It isolates the outliers by randomly selecting a feature from the given set of features and then randomly selecting a split value between the maximum and minimum values of the selected feature. This random partitioning of features will produce smaller paths in trees for the anomalous data values and distinguish them from the normal set of the </a:t>
            </a:r>
            <a:r>
              <a:rPr lang="en-US" sz="1200" smtClean="0"/>
              <a:t>data</a:t>
            </a:r>
            <a:r>
              <a:rPr lang="en-US" sz="1200" smtClean="0"/>
              <a:t>.</a:t>
            </a:r>
          </a:p>
          <a:p>
            <a:pPr marL="0" indent="0" algn="just"/>
            <a:endParaRPr lang="en" b="1" smtClean="0"/>
          </a:p>
          <a:p>
            <a:pPr marL="0" lvl="0" indent="0" algn="just"/>
            <a:endParaRPr lang="en-US" sz="1200" smtClean="0"/>
          </a:p>
        </p:txBody>
      </p:sp>
      <p:pic>
        <p:nvPicPr>
          <p:cNvPr id="167940" name="Picture 4" descr="https://miro.medium.com/max/471/1*5TLIbEb96Wl8-b8AvByRww.jpeg"/>
          <p:cNvPicPr>
            <a:picLocks noChangeAspect="1" noChangeArrowheads="1"/>
          </p:cNvPicPr>
          <p:nvPr/>
        </p:nvPicPr>
        <p:blipFill>
          <a:blip r:embed="rId3"/>
          <a:srcRect/>
          <a:stretch>
            <a:fillRect/>
          </a:stretch>
        </p:blipFill>
        <p:spPr bwMode="auto">
          <a:xfrm>
            <a:off x="2819400" y="2800350"/>
            <a:ext cx="3443339" cy="19812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9"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3500" b="1" i="0" u="none" strike="noStrike" kern="0" cap="none" spc="0" normalizeH="0" baseline="0" noProof="0" smtClean="0">
                <a:ln>
                  <a:noFill/>
                </a:ln>
                <a:solidFill>
                  <a:schemeClr val="lt1"/>
                </a:solidFill>
                <a:effectLst/>
                <a:uLnTx/>
                <a:uFillTx/>
                <a:latin typeface="Rubik"/>
                <a:ea typeface="Rubik"/>
                <a:cs typeface="Rubik"/>
                <a:sym typeface="Rubik"/>
              </a:rPr>
              <a:t>DEFINITION</a:t>
            </a: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sp>
        <p:nvSpPr>
          <p:cNvPr id="10" name="Google Shape;413;p50"/>
          <p:cNvSpPr txBox="1">
            <a:spLocks noGrp="1"/>
          </p:cNvSpPr>
          <p:nvPr>
            <p:ph type="subTitle" idx="1"/>
          </p:nvPr>
        </p:nvSpPr>
        <p:spPr>
          <a:xfrm>
            <a:off x="381000" y="742950"/>
            <a:ext cx="8458200" cy="1752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b="1" smtClean="0"/>
              <a:t>How isolation forest works ?</a:t>
            </a:r>
          </a:p>
          <a:p>
            <a:pPr marL="0" lvl="0" indent="0" algn="just"/>
            <a:r>
              <a:rPr lang="en-US" sz="1000" smtClean="0"/>
              <a:t>Isolation Forest is very similar to Random Forests and is built based on an ensemble of decision trees for a given dataset. However, there are some differences. Isolation Forest identifies anomalies as the observations with short average path lengths on the isolation trees. There is a procedure applied for each isolation </a:t>
            </a:r>
            <a:r>
              <a:rPr lang="en-US" sz="1000" smtClean="0"/>
              <a:t>tree</a:t>
            </a:r>
            <a:r>
              <a:rPr lang="en-US" sz="1000" smtClean="0"/>
              <a:t>:</a:t>
            </a:r>
            <a:endParaRPr lang="en" sz="1000" b="1" smtClean="0"/>
          </a:p>
          <a:p>
            <a:pPr marL="233363" indent="-233363" algn="just">
              <a:buClr>
                <a:schemeClr val="bg1"/>
              </a:buClr>
              <a:buFont typeface="+mj-lt"/>
              <a:buAutoNum type="arabicPeriod"/>
            </a:pPr>
            <a:r>
              <a:rPr lang="en" sz="1000" b="1" smtClean="0"/>
              <a:t>Randomly select two features</a:t>
            </a:r>
          </a:p>
          <a:p>
            <a:pPr marL="233363" indent="-233363" algn="just">
              <a:buClr>
                <a:schemeClr val="bg1"/>
              </a:buClr>
              <a:buFont typeface="+mj-lt"/>
              <a:buAutoNum type="arabicPeriod"/>
            </a:pPr>
            <a:r>
              <a:rPr lang="en-US" sz="1000" b="1" smtClean="0"/>
              <a:t>Split the data points by randomly selecting a value between the maximum and the minimum of the </a:t>
            </a:r>
            <a:r>
              <a:rPr lang="en-US" sz="1000" b="1" smtClean="0"/>
              <a:t>selected </a:t>
            </a:r>
            <a:r>
              <a:rPr lang="en-US" sz="1000" b="1" smtClean="0"/>
              <a:t>features</a:t>
            </a:r>
          </a:p>
          <a:p>
            <a:pPr marL="233363" indent="-233363" algn="just">
              <a:buClr>
                <a:schemeClr val="bg1"/>
              </a:buClr>
            </a:pPr>
            <a:r>
              <a:rPr lang="en-US" sz="1000" smtClean="0"/>
              <a:t>The partition of observations is repeated recursively until all the observations are isolated.</a:t>
            </a:r>
            <a:endParaRPr lang="en-US" sz="1000" b="1" smtClean="0"/>
          </a:p>
          <a:p>
            <a:pPr marL="233363" indent="-233363" algn="just">
              <a:buClr>
                <a:schemeClr val="bg1"/>
              </a:buClr>
              <a:buFont typeface="+mj-lt"/>
              <a:buAutoNum type="arabicPeriod"/>
            </a:pPr>
            <a:endParaRPr lang="en" b="1" smtClean="0"/>
          </a:p>
          <a:p>
            <a:pPr marL="233363" indent="-233363" algn="just">
              <a:buClr>
                <a:schemeClr val="bg1"/>
              </a:buClr>
              <a:buFont typeface="+mj-lt"/>
              <a:buAutoNum type="arabicPeriod"/>
            </a:pPr>
            <a:endParaRPr lang="en" b="1" smtClean="0"/>
          </a:p>
          <a:p>
            <a:pPr marL="0" lvl="0" indent="0" algn="just"/>
            <a:endParaRPr lang="en-US" sz="1200" smtClean="0"/>
          </a:p>
        </p:txBody>
      </p:sp>
      <p:pic>
        <p:nvPicPr>
          <p:cNvPr id="169986" name="Picture 2" descr="https://miro.medium.com/max/700/1*d-4xINDQHv0G82o2GUApJQ.png"/>
          <p:cNvPicPr>
            <a:picLocks noChangeAspect="1" noChangeArrowheads="1"/>
          </p:cNvPicPr>
          <p:nvPr/>
        </p:nvPicPr>
        <p:blipFill>
          <a:blip r:embed="rId3"/>
          <a:srcRect/>
          <a:stretch>
            <a:fillRect/>
          </a:stretch>
        </p:blipFill>
        <p:spPr bwMode="auto">
          <a:xfrm>
            <a:off x="503768" y="2419350"/>
            <a:ext cx="4296832" cy="2209800"/>
          </a:xfrm>
          <a:prstGeom prst="rect">
            <a:avLst/>
          </a:prstGeom>
          <a:noFill/>
        </p:spPr>
      </p:pic>
      <p:sp>
        <p:nvSpPr>
          <p:cNvPr id="6" name="Google Shape;413;p50"/>
          <p:cNvSpPr txBox="1">
            <a:spLocks/>
          </p:cNvSpPr>
          <p:nvPr/>
        </p:nvSpPr>
        <p:spPr>
          <a:xfrm>
            <a:off x="4876800" y="2419350"/>
            <a:ext cx="3810000" cy="2286000"/>
          </a:xfrm>
          <a:prstGeom prst="rect">
            <a:avLst/>
          </a:prstGeom>
          <a:noFill/>
          <a:ln>
            <a:noFill/>
          </a:ln>
        </p:spPr>
        <p:txBody>
          <a:bodyPr spcFirstLastPara="1" wrap="square" lIns="91425" tIns="91425" rIns="91425" bIns="91425" anchor="t" anchorCtr="0">
            <a:noAutofit/>
          </a:bodyPr>
          <a:lstStyle/>
          <a:p>
            <a:pPr lvl="0" algn="just">
              <a:buClr>
                <a:schemeClr val="dk1"/>
              </a:buClr>
              <a:buSzPts val="1400"/>
            </a:pPr>
            <a:r>
              <a:rPr lang="en-US" sz="1000" b="1" smtClean="0">
                <a:solidFill>
                  <a:schemeClr val="bg1"/>
                </a:solidFill>
                <a:latin typeface="Montserrat" pitchFamily="50" charset="0"/>
              </a:rPr>
              <a:t>Show </a:t>
            </a:r>
            <a:r>
              <a:rPr lang="en-US" sz="1000" b="1" smtClean="0">
                <a:solidFill>
                  <a:schemeClr val="bg1"/>
                </a:solidFill>
                <a:latin typeface="Montserrat" pitchFamily="50" charset="0"/>
              </a:rPr>
              <a:t>examples of the procedure after four splits, </a:t>
            </a:r>
            <a:r>
              <a:rPr lang="en-US" sz="1000" smtClean="0">
                <a:solidFill>
                  <a:schemeClr val="bg1"/>
                </a:solidFill>
                <a:latin typeface="Montserrat" pitchFamily="50" charset="0"/>
              </a:rPr>
              <a:t>respectively. In this case</a:t>
            </a:r>
            <a:r>
              <a:rPr lang="en-US" sz="1000" smtClean="0">
                <a:solidFill>
                  <a:schemeClr val="bg1"/>
                </a:solidFill>
                <a:latin typeface="Montserrat" pitchFamily="50" charset="0"/>
              </a:rPr>
              <a:t>, </a:t>
            </a:r>
            <a:r>
              <a:rPr lang="en-US" sz="1000" smtClean="0">
                <a:solidFill>
                  <a:schemeClr val="bg1"/>
                </a:solidFill>
                <a:latin typeface="Montserrat" pitchFamily="50" charset="0"/>
              </a:rPr>
              <a:t>we </a:t>
            </a:r>
            <a:r>
              <a:rPr lang="en-US" sz="1000" smtClean="0">
                <a:solidFill>
                  <a:schemeClr val="bg1"/>
                </a:solidFill>
                <a:latin typeface="Montserrat" pitchFamily="50" charset="0"/>
              </a:rPr>
              <a:t>had only two features x and y and four observations to check</a:t>
            </a:r>
            <a:r>
              <a:rPr lang="en-US" sz="1000" smtClean="0">
                <a:solidFill>
                  <a:schemeClr val="bg1"/>
                </a:solidFill>
                <a:latin typeface="Montserrat" pitchFamily="50" charset="0"/>
              </a:rPr>
              <a:t>. </a:t>
            </a:r>
            <a:endParaRPr lang="en-US" sz="1000" smtClean="0">
              <a:solidFill>
                <a:schemeClr val="bg1"/>
              </a:solidFill>
              <a:latin typeface="Montserrat" pitchFamily="50" charset="0"/>
            </a:endParaRPr>
          </a:p>
          <a:p>
            <a:pPr lvl="0" algn="just">
              <a:buClr>
                <a:schemeClr val="bg1"/>
              </a:buClr>
              <a:buSzPts val="1400"/>
            </a:pPr>
            <a:r>
              <a:rPr lang="en-US" sz="1000" smtClean="0">
                <a:solidFill>
                  <a:schemeClr val="bg1"/>
                </a:solidFill>
                <a:latin typeface="Montserrat" pitchFamily="50" charset="0"/>
              </a:rPr>
              <a:t>The </a:t>
            </a:r>
            <a:r>
              <a:rPr lang="en-US" sz="1000" smtClean="0">
                <a:solidFill>
                  <a:schemeClr val="bg1"/>
                </a:solidFill>
                <a:latin typeface="Montserrat" pitchFamily="50" charset="0"/>
              </a:rPr>
              <a:t>first condition is the one that distinguishes a normal observation from an anomaly. If x is bigger than 120, then the observation is an outlier and is coloured in red. Then, normal and anomalous data points can be distinguished based on average path length: shorter paths indicates that we have anomalies, while longer path shows that there are normal observations.</a:t>
            </a:r>
            <a:endParaRPr kumimoji="0" lang="en" sz="1000" b="1" i="0" u="none" strike="noStrike" kern="0" cap="none" spc="0" normalizeH="0" baseline="0" noProof="0" smtClean="0">
              <a:ln>
                <a:noFill/>
              </a:ln>
              <a:solidFill>
                <a:schemeClr val="bg1"/>
              </a:solidFill>
              <a:effectLst/>
              <a:uLnTx/>
              <a:uFillTx/>
              <a:latin typeface="Montserrat" pitchFamily="50" charset="0"/>
              <a:ea typeface="Montserrat"/>
              <a:cs typeface="Montserrat"/>
              <a:sym typeface="Montserrat"/>
            </a:endParaRPr>
          </a:p>
          <a:p>
            <a:pPr marL="233363" marR="0" lvl="0" indent="-233363" algn="just" defTabSz="914400" rtl="0" eaLnBrk="1" fontAlgn="auto" latinLnBrk="0" hangingPunct="1">
              <a:spcBef>
                <a:spcPts val="0"/>
              </a:spcBef>
              <a:spcAft>
                <a:spcPts val="0"/>
              </a:spcAft>
              <a:buClr>
                <a:schemeClr val="bg1"/>
              </a:buClr>
              <a:buSzPts val="1400"/>
              <a:buFont typeface="+mj-lt"/>
              <a:buAutoNum type="arabicPeriod"/>
              <a:tabLst/>
              <a:defRPr/>
            </a:pPr>
            <a:endParaRPr kumimoji="0" lang="en" sz="1000" b="1" i="0" u="none" strike="noStrike" kern="0" cap="none" spc="0" normalizeH="0" baseline="0" noProof="0" smtClean="0">
              <a:ln>
                <a:noFill/>
              </a:ln>
              <a:solidFill>
                <a:schemeClr val="bg1"/>
              </a:solidFill>
              <a:effectLst/>
              <a:uLnTx/>
              <a:uFillTx/>
              <a:latin typeface="Montserrat" pitchFamily="50" charset="0"/>
              <a:ea typeface="Montserrat"/>
              <a:cs typeface="Montserrat"/>
              <a:sym typeface="Montserrat"/>
            </a:endParaRPr>
          </a:p>
          <a:p>
            <a:pPr marL="0" marR="0" lvl="0" indent="0" algn="just" defTabSz="914400" rtl="0" eaLnBrk="1" fontAlgn="auto" latinLnBrk="0" hangingPunct="1">
              <a:spcBef>
                <a:spcPts val="0"/>
              </a:spcBef>
              <a:spcAft>
                <a:spcPts val="0"/>
              </a:spcAft>
              <a:buClr>
                <a:schemeClr val="dk1"/>
              </a:buClr>
              <a:buSzPts val="1400"/>
              <a:buFont typeface="Montserrat"/>
              <a:buNone/>
              <a:tabLst/>
              <a:defRPr/>
            </a:pPr>
            <a:endParaRPr kumimoji="0" lang="en-US" sz="1000" b="0" i="0" u="none" strike="noStrike" kern="0" cap="none" spc="0" normalizeH="0" baseline="0" noProof="0" smtClean="0">
              <a:ln>
                <a:noFill/>
              </a:ln>
              <a:solidFill>
                <a:schemeClr val="bg1"/>
              </a:solidFill>
              <a:effectLst/>
              <a:uLnTx/>
              <a:uFillTx/>
              <a:latin typeface="Montserrat" pitchFamily="50"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1"/>
        <p:cNvGrpSpPr/>
        <p:nvPr/>
      </p:nvGrpSpPr>
      <p:grpSpPr>
        <a:xfrm>
          <a:off x="0" y="0"/>
          <a:ext cx="0" cy="0"/>
          <a:chOff x="0" y="0"/>
          <a:chExt cx="0" cy="0"/>
        </a:xfrm>
      </p:grpSpPr>
      <p:sp>
        <p:nvSpPr>
          <p:cNvPr id="842" name="Google Shape;842;p69"/>
          <p:cNvSpPr txBox="1">
            <a:spLocks noGrp="1"/>
          </p:cNvSpPr>
          <p:nvPr>
            <p:ph type="title" idx="2"/>
          </p:nvPr>
        </p:nvSpPr>
        <p:spPr>
          <a:xfrm>
            <a:off x="1823875" y="738163"/>
            <a:ext cx="5496000" cy="291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843" name="Google Shape;843;p69"/>
          <p:cNvSpPr txBox="1">
            <a:spLocks noGrp="1"/>
          </p:cNvSpPr>
          <p:nvPr>
            <p:ph type="title"/>
          </p:nvPr>
        </p:nvSpPr>
        <p:spPr>
          <a:xfrm>
            <a:off x="1824125" y="3700938"/>
            <a:ext cx="54960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smtClean="0"/>
              <a:t>EVALUATION METRICS</a:t>
            </a:r>
            <a:endParaRPr sz="28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38"/>
          <p:cNvSpPr/>
          <p:nvPr/>
        </p:nvSpPr>
        <p:spPr>
          <a:xfrm>
            <a:off x="-46550" y="-54300"/>
            <a:ext cx="1392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txBox="1">
            <a:spLocks noGrp="1"/>
          </p:cNvSpPr>
          <p:nvPr>
            <p:ph type="title"/>
          </p:nvPr>
        </p:nvSpPr>
        <p:spPr>
          <a:xfrm rot="-5400000">
            <a:off x="-1030075" y="2297650"/>
            <a:ext cx="405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18" name="Google Shape;218;p38"/>
          <p:cNvSpPr txBox="1">
            <a:spLocks noGrp="1"/>
          </p:cNvSpPr>
          <p:nvPr>
            <p:ph type="title" idx="2"/>
          </p:nvPr>
        </p:nvSpPr>
        <p:spPr>
          <a:xfrm>
            <a:off x="1860675" y="1374538"/>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INTRO TO CLUSTERING</a:t>
            </a:r>
            <a:endParaRPr/>
          </a:p>
        </p:txBody>
      </p:sp>
      <p:sp>
        <p:nvSpPr>
          <p:cNvPr id="220" name="Google Shape;220;p38"/>
          <p:cNvSpPr txBox="1">
            <a:spLocks noGrp="1"/>
          </p:cNvSpPr>
          <p:nvPr>
            <p:ph type="title" idx="3"/>
          </p:nvPr>
        </p:nvSpPr>
        <p:spPr>
          <a:xfrm>
            <a:off x="3826500" y="1374538"/>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HIERARCHICAL CLUSTERING</a:t>
            </a:r>
            <a:endParaRPr/>
          </a:p>
        </p:txBody>
      </p:sp>
      <p:sp>
        <p:nvSpPr>
          <p:cNvPr id="222" name="Google Shape;222;p38"/>
          <p:cNvSpPr txBox="1">
            <a:spLocks noGrp="1"/>
          </p:cNvSpPr>
          <p:nvPr>
            <p:ph type="title" idx="5"/>
          </p:nvPr>
        </p:nvSpPr>
        <p:spPr>
          <a:xfrm>
            <a:off x="6094875" y="1374538"/>
            <a:ext cx="18954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DBSCAN</a:t>
            </a:r>
            <a:endParaRPr/>
          </a:p>
        </p:txBody>
      </p:sp>
      <p:sp>
        <p:nvSpPr>
          <p:cNvPr id="224" name="Google Shape;224;p38"/>
          <p:cNvSpPr txBox="1">
            <a:spLocks noGrp="1"/>
          </p:cNvSpPr>
          <p:nvPr>
            <p:ph type="title" idx="7"/>
          </p:nvPr>
        </p:nvSpPr>
        <p:spPr>
          <a:xfrm>
            <a:off x="1860675" y="308436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HDBSCAN</a:t>
            </a:r>
            <a:endParaRPr/>
          </a:p>
        </p:txBody>
      </p:sp>
      <p:sp>
        <p:nvSpPr>
          <p:cNvPr id="226" name="Google Shape;226;p38"/>
          <p:cNvSpPr txBox="1">
            <a:spLocks noGrp="1"/>
          </p:cNvSpPr>
          <p:nvPr>
            <p:ph type="title" idx="9"/>
          </p:nvPr>
        </p:nvSpPr>
        <p:spPr>
          <a:xfrm>
            <a:off x="3826500" y="3084363"/>
            <a:ext cx="21171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ISOLATION FOREST</a:t>
            </a:r>
            <a:endParaRPr/>
          </a:p>
        </p:txBody>
      </p:sp>
      <p:sp>
        <p:nvSpPr>
          <p:cNvPr id="228" name="Google Shape;228;p38"/>
          <p:cNvSpPr txBox="1">
            <a:spLocks noGrp="1"/>
          </p:cNvSpPr>
          <p:nvPr>
            <p:ph type="title" idx="14"/>
          </p:nvPr>
        </p:nvSpPr>
        <p:spPr>
          <a:xfrm>
            <a:off x="6094875" y="3084363"/>
            <a:ext cx="1895400" cy="3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EVALUATION METRICS</a:t>
            </a:r>
            <a:endParaRPr/>
          </a:p>
        </p:txBody>
      </p:sp>
      <p:sp>
        <p:nvSpPr>
          <p:cNvPr id="230" name="Google Shape;230;p38"/>
          <p:cNvSpPr txBox="1">
            <a:spLocks noGrp="1"/>
          </p:cNvSpPr>
          <p:nvPr>
            <p:ph type="title" idx="16"/>
          </p:nvPr>
        </p:nvSpPr>
        <p:spPr>
          <a:xfrm>
            <a:off x="1860675" y="10658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1" name="Google Shape;231;p38"/>
          <p:cNvSpPr txBox="1">
            <a:spLocks noGrp="1"/>
          </p:cNvSpPr>
          <p:nvPr>
            <p:ph type="title" idx="17"/>
          </p:nvPr>
        </p:nvSpPr>
        <p:spPr>
          <a:xfrm>
            <a:off x="3826500" y="10658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32" name="Google Shape;232;p38"/>
          <p:cNvSpPr txBox="1">
            <a:spLocks noGrp="1"/>
          </p:cNvSpPr>
          <p:nvPr>
            <p:ph type="title" idx="18"/>
          </p:nvPr>
        </p:nvSpPr>
        <p:spPr>
          <a:xfrm>
            <a:off x="6094875" y="1065838"/>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33" name="Google Shape;233;p38"/>
          <p:cNvSpPr txBox="1">
            <a:spLocks noGrp="1"/>
          </p:cNvSpPr>
          <p:nvPr>
            <p:ph type="title" idx="19"/>
          </p:nvPr>
        </p:nvSpPr>
        <p:spPr>
          <a:xfrm>
            <a:off x="1860675" y="2775663"/>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4" name="Google Shape;234;p38"/>
          <p:cNvSpPr txBox="1">
            <a:spLocks noGrp="1"/>
          </p:cNvSpPr>
          <p:nvPr>
            <p:ph type="title" idx="20"/>
          </p:nvPr>
        </p:nvSpPr>
        <p:spPr>
          <a:xfrm>
            <a:off x="3826500" y="2775663"/>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35" name="Google Shape;235;p38"/>
          <p:cNvSpPr txBox="1">
            <a:spLocks noGrp="1"/>
          </p:cNvSpPr>
          <p:nvPr>
            <p:ph type="title" idx="21"/>
          </p:nvPr>
        </p:nvSpPr>
        <p:spPr>
          <a:xfrm>
            <a:off x="6094875" y="2775663"/>
            <a:ext cx="652200" cy="3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7" name="Google Shape;413;p50"/>
          <p:cNvSpPr txBox="1">
            <a:spLocks noGrp="1"/>
          </p:cNvSpPr>
          <p:nvPr>
            <p:ph type="subTitle" idx="1"/>
          </p:nvPr>
        </p:nvSpPr>
        <p:spPr>
          <a:xfrm>
            <a:off x="533400" y="361950"/>
            <a:ext cx="4114800" cy="4343400"/>
          </a:xfrm>
          <a:prstGeom prst="rect">
            <a:avLst/>
          </a:prstGeom>
        </p:spPr>
        <p:txBody>
          <a:bodyPr spcFirstLastPara="1" wrap="square" lIns="91425" tIns="91425" rIns="91425" bIns="91425" anchor="t" anchorCtr="0">
            <a:noAutofit/>
          </a:bodyPr>
          <a:lstStyle/>
          <a:p>
            <a:pPr marL="225425" lvl="0" indent="-225425" algn="just">
              <a:buClr>
                <a:schemeClr val="bg1"/>
              </a:buClr>
              <a:buFont typeface="+mj-lt"/>
              <a:buAutoNum type="arabicPeriod"/>
            </a:pPr>
            <a:r>
              <a:rPr lang="en" b="1" smtClean="0"/>
              <a:t>Silhoutte Score</a:t>
            </a:r>
          </a:p>
          <a:p>
            <a:pPr marL="225425" lvl="0" indent="-225425" algn="just">
              <a:buClr>
                <a:schemeClr val="bg1"/>
              </a:buClr>
            </a:pPr>
            <a:r>
              <a:rPr lang="en-US" sz="1000" smtClean="0"/>
              <a:t>	Measure </a:t>
            </a:r>
            <a:r>
              <a:rPr lang="en-US" sz="1000" smtClean="0"/>
              <a:t>the distance between each data point, the centroid of the cluster it was assigned to and the closest centroid belonging to another cluster</a:t>
            </a:r>
            <a:r>
              <a:rPr lang="en-US" sz="1000" smtClean="0"/>
              <a:t>. </a:t>
            </a:r>
            <a:r>
              <a:rPr lang="en-US" sz="1000" smtClean="0"/>
              <a:t>Its value ranges from -1 to </a:t>
            </a:r>
            <a:r>
              <a:rPr lang="en-US" sz="1000" smtClean="0"/>
              <a:t>1</a:t>
            </a:r>
            <a:r>
              <a:rPr lang="en-US" sz="1000" smtClean="0"/>
              <a:t>.</a:t>
            </a:r>
          </a:p>
          <a:p>
            <a:pPr indent="-223838">
              <a:buClr>
                <a:schemeClr val="bg1"/>
              </a:buClr>
              <a:buFont typeface="Arial" pitchFamily="34" charset="0"/>
              <a:buChar char="•"/>
            </a:pPr>
            <a:r>
              <a:rPr lang="en-US" sz="1000" b="1" smtClean="0"/>
              <a:t>1</a:t>
            </a:r>
            <a:r>
              <a:rPr lang="en-US" sz="1000" b="1" smtClean="0"/>
              <a:t>: </a:t>
            </a:r>
            <a:r>
              <a:rPr lang="en-US" sz="1000" smtClean="0"/>
              <a:t>means </a:t>
            </a:r>
            <a:r>
              <a:rPr lang="en-US" sz="1000" smtClean="0"/>
              <a:t>clusters are well apart from each other and clearly distinguished.</a:t>
            </a:r>
          </a:p>
          <a:p>
            <a:pPr indent="-223838">
              <a:buClr>
                <a:schemeClr val="bg1"/>
              </a:buClr>
              <a:buFont typeface="Arial" pitchFamily="34" charset="0"/>
              <a:buChar char="•"/>
            </a:pPr>
            <a:r>
              <a:rPr lang="en-US" sz="1000" b="1" smtClean="0"/>
              <a:t>0</a:t>
            </a:r>
            <a:r>
              <a:rPr lang="en-US" sz="1000" b="1" smtClean="0"/>
              <a:t>: </a:t>
            </a:r>
            <a:r>
              <a:rPr lang="en-US" sz="1000" smtClean="0"/>
              <a:t>means </a:t>
            </a:r>
            <a:r>
              <a:rPr lang="en-US" sz="1000" smtClean="0"/>
              <a:t>clusters are indifferent, or we can say that the distance between clusters is not significant.</a:t>
            </a:r>
          </a:p>
          <a:p>
            <a:pPr indent="-223838">
              <a:buClr>
                <a:schemeClr val="bg1"/>
              </a:buClr>
              <a:buFont typeface="Arial" pitchFamily="34" charset="0"/>
              <a:buChar char="•"/>
            </a:pPr>
            <a:r>
              <a:rPr lang="en-US" sz="1000" b="1" smtClean="0"/>
              <a:t>-1</a:t>
            </a:r>
            <a:r>
              <a:rPr lang="en-US" sz="1000" b="1" smtClean="0"/>
              <a:t>: </a:t>
            </a:r>
            <a:r>
              <a:rPr lang="en-US" sz="1000" smtClean="0"/>
              <a:t>means </a:t>
            </a:r>
            <a:r>
              <a:rPr lang="en-US" sz="1000" smtClean="0"/>
              <a:t>clusters are assigned in the wrong </a:t>
            </a:r>
            <a:r>
              <a:rPr lang="en-US" sz="1000" smtClean="0"/>
              <a:t>way</a:t>
            </a:r>
            <a:r>
              <a:rPr lang="en-US" sz="1000" smtClean="0"/>
              <a:t>.</a:t>
            </a:r>
          </a:p>
          <a:p>
            <a:pPr indent="-223838">
              <a:buClr>
                <a:schemeClr val="bg1"/>
              </a:buClr>
            </a:pPr>
            <a:r>
              <a:rPr lang="en-US" sz="1000" b="1" smtClean="0"/>
              <a:t>Formula</a:t>
            </a:r>
            <a:r>
              <a:rPr lang="en-US" sz="1000" smtClean="0"/>
              <a:t> :</a:t>
            </a:r>
          </a:p>
          <a:p>
            <a:pPr indent="-223838" algn="ctr">
              <a:buClr>
                <a:schemeClr val="bg1"/>
              </a:buClr>
            </a:pPr>
            <a:r>
              <a:rPr lang="en-US" sz="1000" b="1" smtClean="0"/>
              <a:t>Silhoutte Score = (b-a)/max(a,b)</a:t>
            </a:r>
          </a:p>
          <a:p>
            <a:pPr indent="-223838">
              <a:buClr>
                <a:schemeClr val="bg1"/>
              </a:buClr>
            </a:pPr>
            <a:r>
              <a:rPr lang="en-US" sz="1000" smtClean="0"/>
              <a:t>w</a:t>
            </a:r>
            <a:r>
              <a:rPr lang="en-US" sz="1000" smtClean="0"/>
              <a:t>here,</a:t>
            </a:r>
          </a:p>
          <a:p>
            <a:pPr indent="-223838">
              <a:buClr>
                <a:schemeClr val="bg1"/>
              </a:buClr>
            </a:pPr>
            <a:r>
              <a:rPr lang="en-US" sz="1000" b="1" smtClean="0"/>
              <a:t>a</a:t>
            </a:r>
            <a:r>
              <a:rPr lang="en-US" sz="1000" smtClean="0"/>
              <a:t>		= </a:t>
            </a:r>
            <a:r>
              <a:rPr lang="en-US" sz="1000" smtClean="0"/>
              <a:t> average intra-cluster distance i.e </a:t>
            </a:r>
            <a:r>
              <a:rPr lang="en-US" sz="1000" smtClean="0"/>
              <a:t>the </a:t>
            </a:r>
            <a:r>
              <a:rPr lang="en-US" sz="1000" smtClean="0"/>
              <a:t>average</a:t>
            </a:r>
          </a:p>
          <a:p>
            <a:pPr indent="-223838">
              <a:buClr>
                <a:schemeClr val="bg1"/>
              </a:buClr>
            </a:pPr>
            <a:r>
              <a:rPr lang="en-US" sz="1000" smtClean="0"/>
              <a:t>	</a:t>
            </a:r>
            <a:r>
              <a:rPr lang="en-US" sz="1000" smtClean="0"/>
              <a:t>	    distance </a:t>
            </a:r>
            <a:r>
              <a:rPr lang="en-US" sz="1000" smtClean="0"/>
              <a:t>between each point within </a:t>
            </a:r>
            <a:r>
              <a:rPr lang="en-US" sz="1000" smtClean="0"/>
              <a:t>a </a:t>
            </a:r>
            <a:r>
              <a:rPr lang="en-US" sz="1000" smtClean="0"/>
              <a:t>cluster</a:t>
            </a:r>
          </a:p>
          <a:p>
            <a:pPr indent="-223838">
              <a:buClr>
                <a:schemeClr val="bg1"/>
              </a:buClr>
            </a:pPr>
            <a:r>
              <a:rPr lang="en-US" sz="1000" b="1" smtClean="0"/>
              <a:t>b</a:t>
            </a:r>
            <a:r>
              <a:rPr lang="en-US" sz="1000" smtClean="0"/>
              <a:t>		= </a:t>
            </a:r>
            <a:r>
              <a:rPr lang="en-US" sz="1000" smtClean="0"/>
              <a:t>average inter-cluster distance i.e </a:t>
            </a:r>
            <a:r>
              <a:rPr lang="en-US" sz="1000" smtClean="0"/>
              <a:t>the </a:t>
            </a:r>
            <a:r>
              <a:rPr lang="en-US" sz="1000" smtClean="0"/>
              <a:t>average</a:t>
            </a:r>
          </a:p>
          <a:p>
            <a:pPr indent="-223838">
              <a:buClr>
                <a:schemeClr val="bg1"/>
              </a:buClr>
            </a:pPr>
            <a:r>
              <a:rPr lang="en-US" sz="1000" smtClean="0"/>
              <a:t>	</a:t>
            </a:r>
            <a:r>
              <a:rPr lang="en-US" sz="1000" smtClean="0"/>
              <a:t>	    distance </a:t>
            </a:r>
            <a:r>
              <a:rPr lang="en-US" sz="1000" smtClean="0"/>
              <a:t>between all clusters</a:t>
            </a:r>
          </a:p>
          <a:p>
            <a:pPr marL="225425" lvl="0" indent="-225425" algn="just">
              <a:buClr>
                <a:schemeClr val="bg1"/>
              </a:buClr>
            </a:pPr>
            <a:endParaRPr lang="en-US" sz="1000" smtClean="0"/>
          </a:p>
          <a:p>
            <a:endParaRPr lang="en-US" sz="1000" smtClean="0"/>
          </a:p>
          <a:p>
            <a:pPr marL="233363" indent="-233363">
              <a:buClr>
                <a:schemeClr val="bg1"/>
              </a:buClr>
              <a:buFont typeface="+mj-lt"/>
              <a:buAutoNum type="arabicPeriod" startAt="2"/>
            </a:pPr>
            <a:r>
              <a:rPr lang="en-US" b="1" smtClean="0"/>
              <a:t>Dunn Index</a:t>
            </a:r>
          </a:p>
          <a:p>
            <a:pPr marL="233363" indent="-233363">
              <a:buClr>
                <a:schemeClr val="bg1"/>
              </a:buClr>
            </a:pPr>
            <a:r>
              <a:rPr lang="en-US" sz="1000" smtClean="0"/>
              <a:t>	</a:t>
            </a:r>
            <a:r>
              <a:rPr lang="en-US" sz="1000" smtClean="0"/>
              <a:t>Higher the Dunn index value, better is the clustering. The number of clusters that maximizes Dunn index is taken as the optimal number of clusters </a:t>
            </a:r>
            <a:r>
              <a:rPr lang="en-US" sz="1000" smtClean="0"/>
              <a:t>k</a:t>
            </a:r>
            <a:r>
              <a:rPr lang="en-US" sz="1000" smtClean="0"/>
              <a:t>. </a:t>
            </a:r>
            <a:r>
              <a:rPr lang="en-US" sz="1000" smtClean="0"/>
              <a:t>It also has some drawbacks. As the number of clusters and dimensionality of the data increase, the computational </a:t>
            </a:r>
            <a:r>
              <a:rPr lang="en-US" sz="1000" smtClean="0"/>
              <a:t>cost </a:t>
            </a:r>
            <a:r>
              <a:rPr lang="en-US" sz="1000" smtClean="0"/>
              <a:t>also increases</a:t>
            </a:r>
            <a:r>
              <a:rPr lang="en-US" sz="1000" smtClean="0"/>
              <a:t>.</a:t>
            </a:r>
            <a:r>
              <a:rPr lang="en-US" sz="1000" b="1" smtClean="0"/>
              <a:t/>
            </a:r>
            <a:br>
              <a:rPr lang="en-US" sz="1000" b="1" smtClean="0"/>
            </a:br>
            <a:r>
              <a:rPr lang="en-US" sz="1000" b="1" smtClean="0"/>
              <a:t> </a:t>
            </a:r>
            <a:r>
              <a:rPr lang="en-US" sz="1000" b="1" smtClean="0"/>
              <a:t>Formula</a:t>
            </a:r>
            <a:r>
              <a:rPr lang="en-US" sz="1000" smtClean="0"/>
              <a:t> </a:t>
            </a:r>
            <a:r>
              <a:rPr lang="en-US" sz="1000" smtClean="0"/>
              <a:t>:</a:t>
            </a:r>
            <a:endParaRPr lang="en" sz="1000" b="1" smtClean="0"/>
          </a:p>
        </p:txBody>
      </p:sp>
      <p:sp>
        <p:nvSpPr>
          <p:cNvPr id="10"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sp>
        <p:nvSpPr>
          <p:cNvPr id="11" name="Google Shape;413;p50"/>
          <p:cNvSpPr txBox="1">
            <a:spLocks/>
          </p:cNvSpPr>
          <p:nvPr/>
        </p:nvSpPr>
        <p:spPr>
          <a:xfrm>
            <a:off x="4648200" y="133350"/>
            <a:ext cx="4114800" cy="4876800"/>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chemeClr val="dk1"/>
              </a:buClr>
              <a:buSzPts val="1400"/>
              <a:buFont typeface="Montserrat"/>
              <a:buNone/>
              <a:tabLst/>
              <a:defRPr/>
            </a:pPr>
            <a:endParaRPr kumimoji="0" lang="en" sz="1400" b="1" i="0" u="none" strike="noStrike" kern="0" cap="none" spc="0" normalizeH="0" baseline="0" noProof="0" smtClean="0">
              <a:ln>
                <a:noFill/>
              </a:ln>
              <a:solidFill>
                <a:schemeClr val="lt1"/>
              </a:solidFill>
              <a:effectLst/>
              <a:uLnTx/>
              <a:uFillTx/>
              <a:latin typeface="Montserrat"/>
              <a:ea typeface="Montserrat"/>
              <a:cs typeface="Montserrat"/>
              <a:sym typeface="Montserrat"/>
            </a:endParaRPr>
          </a:p>
          <a:p>
            <a:pPr marL="225425" marR="0" lvl="0" indent="-225425" algn="just" defTabSz="914400" rtl="0" eaLnBrk="1" fontAlgn="auto" latinLnBrk="0" hangingPunct="1">
              <a:lnSpc>
                <a:spcPct val="100000"/>
              </a:lnSpc>
              <a:spcBef>
                <a:spcPts val="0"/>
              </a:spcBef>
              <a:spcAft>
                <a:spcPts val="0"/>
              </a:spcAft>
              <a:buClr>
                <a:schemeClr val="bg1"/>
              </a:buClr>
              <a:buSzPts val="1400"/>
              <a:buFont typeface="+mj-lt"/>
              <a:buAutoNum type="arabicPeriod" startAt="3"/>
              <a:tabLst/>
              <a:defRPr/>
            </a:pPr>
            <a:r>
              <a:rPr kumimoji="0" lang="en" sz="1400" b="1" i="0" u="none" strike="noStrike" kern="0" cap="none" spc="0" normalizeH="0" baseline="0" noProof="0" smtClean="0">
                <a:ln>
                  <a:noFill/>
                </a:ln>
                <a:solidFill>
                  <a:schemeClr val="lt1"/>
                </a:solidFill>
                <a:effectLst/>
                <a:uLnTx/>
                <a:uFillTx/>
                <a:latin typeface="Montserrat"/>
                <a:ea typeface="Montserrat"/>
                <a:cs typeface="Montserrat"/>
                <a:sym typeface="Montserrat"/>
              </a:rPr>
              <a:t>Davis-Bouldin</a:t>
            </a:r>
            <a:r>
              <a:rPr kumimoji="0" lang="en" sz="1400" b="1" i="0" u="none" strike="noStrike" kern="0" cap="none" spc="0" normalizeH="0" noProof="0" smtClean="0">
                <a:ln>
                  <a:noFill/>
                </a:ln>
                <a:solidFill>
                  <a:schemeClr val="lt1"/>
                </a:solidFill>
                <a:effectLst/>
                <a:uLnTx/>
                <a:uFillTx/>
                <a:latin typeface="Montserrat"/>
                <a:ea typeface="Montserrat"/>
                <a:cs typeface="Montserrat"/>
                <a:sym typeface="Montserrat"/>
              </a:rPr>
              <a:t> Index (DBI)</a:t>
            </a:r>
            <a:endParaRPr kumimoji="0" lang="en" sz="1400" b="1" i="0" u="none" strike="noStrike" kern="0" cap="none" spc="0" normalizeH="0" baseline="0" noProof="0" smtClean="0">
              <a:ln>
                <a:noFill/>
              </a:ln>
              <a:solidFill>
                <a:schemeClr val="lt1"/>
              </a:solidFill>
              <a:effectLst/>
              <a:uLnTx/>
              <a:uFillTx/>
              <a:latin typeface="Montserrat"/>
              <a:ea typeface="Montserrat"/>
              <a:cs typeface="Montserrat"/>
              <a:sym typeface="Montserrat"/>
            </a:endParaRPr>
          </a:p>
          <a:p>
            <a:pPr marL="225425" lvl="0" indent="-225425" algn="just">
              <a:buClr>
                <a:schemeClr val="bg1"/>
              </a:buClr>
              <a:buSzPts val="1400"/>
            </a:pPr>
            <a:r>
              <a:rPr kumimoji="0" lang="en" sz="1000" i="0" u="none" strike="noStrike" kern="0" cap="none" spc="0" normalizeH="0" baseline="0" noProof="0" smtClean="0">
                <a:ln>
                  <a:noFill/>
                </a:ln>
                <a:solidFill>
                  <a:schemeClr val="bg1"/>
                </a:solidFill>
                <a:effectLst/>
                <a:uLnTx/>
                <a:uFillTx/>
                <a:latin typeface="Montserrat" pitchFamily="50" charset="0"/>
                <a:ea typeface="Montserrat"/>
                <a:cs typeface="Montserrat"/>
                <a:sym typeface="Montserrat"/>
              </a:rPr>
              <a:t>	</a:t>
            </a:r>
            <a:r>
              <a:rPr lang="en-US" sz="1000" smtClean="0">
                <a:solidFill>
                  <a:schemeClr val="bg1"/>
                </a:solidFill>
                <a:latin typeface="Montserrat" pitchFamily="50" charset="0"/>
              </a:rPr>
              <a:t>Davies-Bouldin </a:t>
            </a:r>
            <a:r>
              <a:rPr lang="en-US" sz="1000" smtClean="0">
                <a:solidFill>
                  <a:schemeClr val="bg1"/>
                </a:solidFill>
                <a:latin typeface="Montserrat" pitchFamily="50" charset="0"/>
              </a:rPr>
              <a:t>Index evaluates</a:t>
            </a:r>
            <a:r>
              <a:rPr lang="en-US" sz="1000" smtClean="0">
                <a:solidFill>
                  <a:schemeClr val="bg1"/>
                </a:solidFill>
                <a:latin typeface="Montserrat" pitchFamily="50" charset="0"/>
              </a:rPr>
              <a:t> </a:t>
            </a:r>
            <a:r>
              <a:rPr lang="en-US" sz="1000" smtClean="0">
                <a:solidFill>
                  <a:schemeClr val="bg1"/>
                </a:solidFill>
                <a:latin typeface="Montserrat" pitchFamily="50" charset="0"/>
              </a:rPr>
              <a:t>intra-cluster/separation </a:t>
            </a:r>
            <a:r>
              <a:rPr lang="en-US" sz="1000" smtClean="0">
                <a:solidFill>
                  <a:schemeClr val="bg1"/>
                </a:solidFill>
                <a:latin typeface="Montserrat" pitchFamily="50" charset="0"/>
              </a:rPr>
              <a:t>similarity </a:t>
            </a:r>
            <a:r>
              <a:rPr lang="en-US" sz="1000" smtClean="0">
                <a:solidFill>
                  <a:schemeClr val="bg1"/>
                </a:solidFill>
                <a:latin typeface="Montserrat" pitchFamily="50" charset="0"/>
              </a:rPr>
              <a:t>and </a:t>
            </a:r>
            <a:r>
              <a:rPr lang="en-US" sz="1000" smtClean="0">
                <a:solidFill>
                  <a:schemeClr val="bg1"/>
                </a:solidFill>
                <a:latin typeface="Montserrat" pitchFamily="50" charset="0"/>
              </a:rPr>
              <a:t>inter-cluster/cohesion differences. </a:t>
            </a:r>
            <a:r>
              <a:rPr lang="en-US" sz="1000" smtClean="0">
                <a:solidFill>
                  <a:schemeClr val="bg1"/>
                </a:solidFill>
                <a:latin typeface="Montserrat" pitchFamily="50" charset="0"/>
              </a:rPr>
              <a:t>Lower the DB index value, better is the clustering. It also has a drawback. A good value reported by this method does not imply the best information </a:t>
            </a:r>
            <a:r>
              <a:rPr lang="en-US" sz="1000" smtClean="0">
                <a:solidFill>
                  <a:schemeClr val="bg1"/>
                </a:solidFill>
                <a:latin typeface="Montserrat" pitchFamily="50" charset="0"/>
              </a:rPr>
              <a:t>retrieval</a:t>
            </a:r>
            <a:r>
              <a:rPr lang="en-US" sz="1000" smtClean="0">
                <a:solidFill>
                  <a:schemeClr val="bg1"/>
                </a:solidFill>
                <a:latin typeface="Montserrat" pitchFamily="50" charset="0"/>
              </a:rPr>
              <a:t>.</a:t>
            </a:r>
            <a:r>
              <a:rPr lang="en-US" sz="1000" smtClean="0">
                <a:solidFill>
                  <a:schemeClr val="bg1"/>
                </a:solidFill>
                <a:latin typeface="Montserrat" pitchFamily="50" charset="0"/>
                <a:sym typeface="Montserrat"/>
              </a:rPr>
              <a:t> </a:t>
            </a:r>
            <a:endParaRPr kumimoji="0" lang="en-US" sz="1000" b="0" i="0" u="none" strike="noStrike" kern="0" cap="none" spc="0" normalizeH="0" baseline="0" noProof="0" smtClean="0">
              <a:ln>
                <a:noFill/>
              </a:ln>
              <a:solidFill>
                <a:schemeClr val="bg1"/>
              </a:solidFill>
              <a:effectLst/>
              <a:uLnTx/>
              <a:uFillTx/>
              <a:latin typeface="Montserrat" pitchFamily="50" charset="0"/>
              <a:ea typeface="Montserrat"/>
              <a:cs typeface="Montserrat"/>
              <a:sym typeface="Montserrat"/>
            </a:endParaRPr>
          </a:p>
          <a:p>
            <a:pPr marL="119063" marR="0" lvl="0" indent="-119063" algn="l" defTabSz="914400" rtl="0" eaLnBrk="1" fontAlgn="auto" latinLnBrk="0" hangingPunct="1">
              <a:lnSpc>
                <a:spcPct val="100000"/>
              </a:lnSpc>
              <a:spcBef>
                <a:spcPts val="0"/>
              </a:spcBef>
              <a:spcAft>
                <a:spcPts val="0"/>
              </a:spcAft>
              <a:buClr>
                <a:schemeClr val="bg1"/>
              </a:buClr>
              <a:buSzPts val="1400"/>
              <a:tabLst/>
              <a:defRPr/>
            </a:pPr>
            <a:r>
              <a:rPr kumimoji="0" lang="en-US" sz="1000" b="1" i="0" u="none" strike="noStrike" kern="0" cap="none" spc="0" normalizeH="0" baseline="0" noProof="0" smtClean="0">
                <a:ln>
                  <a:noFill/>
                </a:ln>
                <a:solidFill>
                  <a:schemeClr val="lt1"/>
                </a:solidFill>
                <a:effectLst/>
                <a:uLnTx/>
                <a:uFillTx/>
                <a:latin typeface="Montserrat"/>
                <a:ea typeface="Montserrat"/>
                <a:cs typeface="Montserrat"/>
                <a:sym typeface="Montserrat"/>
              </a:rPr>
              <a:t/>
            </a:r>
            <a:br>
              <a:rPr kumimoji="0" lang="en-US" sz="1000" b="1" i="0" u="none" strike="noStrike" kern="0" cap="none" spc="0" normalizeH="0" baseline="0" noProof="0" smtClean="0">
                <a:ln>
                  <a:noFill/>
                </a:ln>
                <a:solidFill>
                  <a:schemeClr val="lt1"/>
                </a:solidFill>
                <a:effectLst/>
                <a:uLnTx/>
                <a:uFillTx/>
                <a:latin typeface="Montserrat"/>
                <a:ea typeface="Montserrat"/>
                <a:cs typeface="Montserrat"/>
                <a:sym typeface="Montserrat"/>
              </a:rPr>
            </a:br>
            <a:endParaRPr kumimoji="0" lang="en" sz="1000" b="1" i="0" u="none" strike="noStrike" kern="0" cap="none" spc="0" normalizeH="0" baseline="0" noProof="0" smtClean="0">
              <a:ln>
                <a:noFill/>
              </a:ln>
              <a:solidFill>
                <a:schemeClr val="lt1"/>
              </a:solidFill>
              <a:effectLst/>
              <a:uLnTx/>
              <a:uFillTx/>
              <a:latin typeface="Montserrat"/>
              <a:ea typeface="Montserrat"/>
              <a:cs typeface="Montserrat"/>
              <a:sym typeface="Montserrat"/>
            </a:endParaRPr>
          </a:p>
        </p:txBody>
      </p:sp>
      <p:pic>
        <p:nvPicPr>
          <p:cNvPr id="171010" name="Picture 2"/>
          <p:cNvPicPr>
            <a:picLocks noChangeAspect="1" noChangeArrowheads="1"/>
          </p:cNvPicPr>
          <p:nvPr/>
        </p:nvPicPr>
        <p:blipFill>
          <a:blip r:embed="rId3"/>
          <a:srcRect/>
          <a:stretch>
            <a:fillRect/>
          </a:stretch>
        </p:blipFill>
        <p:spPr bwMode="auto">
          <a:xfrm>
            <a:off x="1981201" y="4400550"/>
            <a:ext cx="1383196" cy="381000"/>
          </a:xfrm>
          <a:prstGeom prst="rect">
            <a:avLst/>
          </a:prstGeom>
          <a:noFill/>
          <a:ln w="9525">
            <a:noFill/>
            <a:miter lim="800000"/>
            <a:headEnd/>
            <a:tailEnd/>
          </a:ln>
          <a:effectLst/>
        </p:spPr>
      </p:pic>
      <p:sp>
        <p:nvSpPr>
          <p:cNvPr id="171012" name="AutoShape 4" descr="Data Mining - Basic Cluster Analysis | An Explorer of Thing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1014" name="Picture 6" descr="https://miro.medium.com/max/503/1*4kfSWZ6iOTuXl8Jgu_OxTg.png"/>
          <p:cNvPicPr>
            <a:picLocks noChangeAspect="1" noChangeArrowheads="1"/>
          </p:cNvPicPr>
          <p:nvPr/>
        </p:nvPicPr>
        <p:blipFill>
          <a:blip r:embed="rId4"/>
          <a:srcRect/>
          <a:stretch>
            <a:fillRect/>
          </a:stretch>
        </p:blipFill>
        <p:spPr bwMode="auto">
          <a:xfrm>
            <a:off x="5410200" y="1581151"/>
            <a:ext cx="2895600" cy="990146"/>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1"/>
          <p:cNvSpPr txBox="1">
            <a:spLocks noGrp="1"/>
          </p:cNvSpPr>
          <p:nvPr>
            <p:ph type="title"/>
          </p:nvPr>
        </p:nvSpPr>
        <p:spPr>
          <a:xfrm>
            <a:off x="1388100" y="2103050"/>
            <a:ext cx="6367800" cy="12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THANKS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41"/>
          <p:cNvSpPr txBox="1">
            <a:spLocks noGrp="1"/>
          </p:cNvSpPr>
          <p:nvPr>
            <p:ph type="title" idx="2"/>
          </p:nvPr>
        </p:nvSpPr>
        <p:spPr>
          <a:xfrm>
            <a:off x="1823875" y="738263"/>
            <a:ext cx="5496000" cy="291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6" name="Google Shape;256;p41"/>
          <p:cNvSpPr txBox="1">
            <a:spLocks noGrp="1"/>
          </p:cNvSpPr>
          <p:nvPr>
            <p:ph type="title"/>
          </p:nvPr>
        </p:nvSpPr>
        <p:spPr>
          <a:xfrm>
            <a:off x="1824050" y="3701050"/>
            <a:ext cx="54960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smtClean="0"/>
              <a:t>INTRO TO CLUSTERING</a:t>
            </a:r>
            <a:endParaRPr sz="28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0"/>
          <p:cNvSpPr txBox="1">
            <a:spLocks noGrp="1"/>
          </p:cNvSpPr>
          <p:nvPr>
            <p:ph type="title"/>
          </p:nvPr>
        </p:nvSpPr>
        <p:spPr>
          <a:xfrm>
            <a:off x="304800" y="0"/>
            <a:ext cx="8543100" cy="9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800" smtClean="0"/>
              <a:t>DEFINITION</a:t>
            </a:r>
            <a:endParaRPr sz="3800"/>
          </a:p>
        </p:txBody>
      </p:sp>
      <p:sp>
        <p:nvSpPr>
          <p:cNvPr id="413" name="Google Shape;413;p50"/>
          <p:cNvSpPr txBox="1">
            <a:spLocks noGrp="1"/>
          </p:cNvSpPr>
          <p:nvPr>
            <p:ph type="subTitle" idx="1"/>
          </p:nvPr>
        </p:nvSpPr>
        <p:spPr>
          <a:xfrm>
            <a:off x="304800" y="895350"/>
            <a:ext cx="3200400" cy="396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b="1" smtClean="0"/>
              <a:t>What is clustering ?</a:t>
            </a:r>
          </a:p>
          <a:p>
            <a:pPr marL="0" lvl="0" indent="0" algn="just" rtl="0">
              <a:spcBef>
                <a:spcPts val="0"/>
              </a:spcBef>
              <a:spcAft>
                <a:spcPts val="0"/>
              </a:spcAft>
              <a:buNone/>
            </a:pPr>
            <a:r>
              <a:rPr lang="en-US" sz="1000" smtClean="0"/>
              <a:t>Cluster</a:t>
            </a:r>
            <a:r>
              <a:rPr lang="en-US" sz="1000" smtClean="0"/>
              <a:t> is the collection of data objects which are similar to one another within the same group (class or category) and are different from the objects in the </a:t>
            </a:r>
            <a:r>
              <a:rPr lang="en-US" sz="1000" smtClean="0"/>
              <a:t>other </a:t>
            </a:r>
            <a:r>
              <a:rPr lang="en-US" sz="1000" smtClean="0"/>
              <a:t>clusters. In </a:t>
            </a:r>
            <a:r>
              <a:rPr lang="en-US" sz="1000" smtClean="0"/>
              <a:t>unsupervised learning our model tries to find </a:t>
            </a:r>
            <a:r>
              <a:rPr lang="en-US" sz="1000" b="1" smtClean="0"/>
              <a:t>“natural”</a:t>
            </a:r>
            <a:r>
              <a:rPr lang="en-US" sz="1000" smtClean="0"/>
              <a:t> grouping of instances for a given unlabeled </a:t>
            </a:r>
            <a:r>
              <a:rPr lang="en-US" sz="1000" smtClean="0"/>
              <a:t>data</a:t>
            </a:r>
            <a:r>
              <a:rPr lang="en-US" sz="1000" smtClean="0"/>
              <a:t>.</a:t>
            </a:r>
          </a:p>
          <a:p>
            <a:pPr marL="0" lvl="0" indent="0" algn="just" rtl="0">
              <a:spcBef>
                <a:spcPts val="0"/>
              </a:spcBef>
              <a:spcAft>
                <a:spcPts val="0"/>
              </a:spcAft>
              <a:buNone/>
            </a:pPr>
            <a:endParaRPr lang="en-US" sz="1200" smtClean="0"/>
          </a:p>
          <a:p>
            <a:pPr marL="0" indent="0" algn="just"/>
            <a:r>
              <a:rPr lang="en" sz="1200" b="1" smtClean="0"/>
              <a:t>Why clustering ?</a:t>
            </a:r>
          </a:p>
          <a:p>
            <a:pPr marL="0" indent="0" algn="just"/>
            <a:r>
              <a:rPr lang="en-US" sz="1000" smtClean="0"/>
              <a:t>Clustering allows us to find hidden relationship between the data points in </a:t>
            </a:r>
            <a:r>
              <a:rPr lang="en-US" sz="1000" smtClean="0"/>
              <a:t>the </a:t>
            </a:r>
            <a:r>
              <a:rPr lang="en-US" sz="1000" smtClean="0"/>
              <a:t>dataset. Examples :</a:t>
            </a:r>
          </a:p>
          <a:p>
            <a:pPr marL="109538" indent="-109538" algn="just">
              <a:buClr>
                <a:schemeClr val="bg1"/>
              </a:buClr>
              <a:buFont typeface="Arial" pitchFamily="34" charset="0"/>
              <a:buChar char="•"/>
            </a:pPr>
            <a:r>
              <a:rPr lang="en-US" sz="1000" smtClean="0"/>
              <a:t>.In marketing</a:t>
            </a:r>
            <a:r>
              <a:rPr lang="en-US" sz="1000" smtClean="0"/>
              <a:t>, customers are segmented according to similarities to carry out targeted </a:t>
            </a:r>
            <a:r>
              <a:rPr lang="en-US" sz="1000" smtClean="0"/>
              <a:t>marketing</a:t>
            </a:r>
            <a:r>
              <a:rPr lang="en-US" sz="1000" smtClean="0"/>
              <a:t>.</a:t>
            </a:r>
          </a:p>
          <a:p>
            <a:pPr marL="109538" indent="-109538" algn="just">
              <a:buClr>
                <a:schemeClr val="bg1"/>
              </a:buClr>
              <a:buFont typeface="Arial" pitchFamily="34" charset="0"/>
              <a:buChar char="•"/>
            </a:pPr>
            <a:r>
              <a:rPr lang="en-US" sz="1000" smtClean="0"/>
              <a:t>Given a collection of text, we need to organize them, according to the content similarities to create a </a:t>
            </a:r>
            <a:r>
              <a:rPr lang="en-US" sz="1000" smtClean="0"/>
              <a:t>topic </a:t>
            </a:r>
            <a:r>
              <a:rPr lang="en-US" sz="1000" smtClean="0"/>
              <a:t>hierarch, and etc</a:t>
            </a:r>
          </a:p>
          <a:p>
            <a:pPr marL="109538" indent="-109538" algn="just">
              <a:buClr>
                <a:schemeClr val="bg1"/>
              </a:buClr>
              <a:buFont typeface="Arial" pitchFamily="34" charset="0"/>
              <a:buChar char="•"/>
            </a:pPr>
            <a:r>
              <a:rPr lang="en-US" sz="1000" smtClean="0"/>
              <a:t>Detecting distinct kinds of pattern in image data (Image processing). It’s effective in biology research for identifying the underlying patterns.</a:t>
            </a:r>
            <a:endParaRPr lang="en" sz="1000" b="1" smtClean="0"/>
          </a:p>
        </p:txBody>
      </p:sp>
      <p:pic>
        <p:nvPicPr>
          <p:cNvPr id="18" name="Picture 2" descr="https://miro.medium.com/max/1280/1*HU617gljScDVnanadMzCcQ.gif"/>
          <p:cNvPicPr>
            <a:picLocks noChangeAspect="1" noChangeArrowheads="1"/>
          </p:cNvPicPr>
          <p:nvPr/>
        </p:nvPicPr>
        <p:blipFill>
          <a:blip r:embed="rId3"/>
          <a:srcRect/>
          <a:stretch>
            <a:fillRect/>
          </a:stretch>
        </p:blipFill>
        <p:spPr bwMode="auto">
          <a:xfrm>
            <a:off x="3657600" y="1238249"/>
            <a:ext cx="5486400" cy="3086101"/>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7"/>
        <p:cNvGrpSpPr/>
        <p:nvPr/>
      </p:nvGrpSpPr>
      <p:grpSpPr>
        <a:xfrm>
          <a:off x="0" y="0"/>
          <a:ext cx="0" cy="0"/>
          <a:chOff x="0" y="0"/>
          <a:chExt cx="0" cy="0"/>
        </a:xfrm>
      </p:grpSpPr>
      <p:sp>
        <p:nvSpPr>
          <p:cNvPr id="348" name="Google Shape;348;p48"/>
          <p:cNvSpPr txBox="1">
            <a:spLocks noGrp="1"/>
          </p:cNvSpPr>
          <p:nvPr>
            <p:ph type="title" idx="2"/>
          </p:nvPr>
        </p:nvSpPr>
        <p:spPr>
          <a:xfrm>
            <a:off x="1819763" y="738163"/>
            <a:ext cx="5504400" cy="291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9" name="Google Shape;349;p48"/>
          <p:cNvSpPr txBox="1">
            <a:spLocks noGrp="1"/>
          </p:cNvSpPr>
          <p:nvPr>
            <p:ph type="title"/>
          </p:nvPr>
        </p:nvSpPr>
        <p:spPr>
          <a:xfrm>
            <a:off x="1819838" y="3700938"/>
            <a:ext cx="55044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smtClean="0"/>
              <a:t>HIERARCHICAL CLUSTERING</a:t>
            </a:r>
            <a:endParaRPr sz="28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18"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3500" b="1" i="0" u="none" strike="noStrike" kern="0" cap="none" spc="0" normalizeH="0" baseline="0" noProof="0" smtClean="0">
                <a:ln>
                  <a:noFill/>
                </a:ln>
                <a:solidFill>
                  <a:schemeClr val="lt1"/>
                </a:solidFill>
                <a:effectLst/>
                <a:uLnTx/>
                <a:uFillTx/>
                <a:latin typeface="Rubik"/>
                <a:ea typeface="Rubik"/>
                <a:cs typeface="Rubik"/>
                <a:sym typeface="Rubik"/>
              </a:rPr>
              <a:t>DEFINITION</a:t>
            </a: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sp>
        <p:nvSpPr>
          <p:cNvPr id="23" name="Google Shape;413;p50"/>
          <p:cNvSpPr txBox="1">
            <a:spLocks noGrp="1"/>
          </p:cNvSpPr>
          <p:nvPr>
            <p:ph type="subTitle" idx="1"/>
          </p:nvPr>
        </p:nvSpPr>
        <p:spPr>
          <a:xfrm>
            <a:off x="381000" y="819150"/>
            <a:ext cx="8458200" cy="17526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b="1" smtClean="0"/>
              <a:t>What is hierarchical clustering?</a:t>
            </a:r>
          </a:p>
          <a:p>
            <a:pPr marL="0" lvl="0" indent="0" algn="just">
              <a:lnSpc>
                <a:spcPct val="150000"/>
              </a:lnSpc>
            </a:pPr>
            <a:r>
              <a:rPr lang="en-US" sz="1000" smtClean="0"/>
              <a:t>Hierarchical Clustering is an unsupervised clustering algorithm which involves creating clusters that have predominant ordering from bottom up or top </a:t>
            </a:r>
            <a:r>
              <a:rPr lang="en-US" sz="1000" smtClean="0"/>
              <a:t>down</a:t>
            </a:r>
            <a:r>
              <a:rPr lang="en-US" sz="1000" smtClean="0"/>
              <a:t>. </a:t>
            </a:r>
            <a:r>
              <a:rPr lang="en-US" sz="1000" smtClean="0"/>
              <a:t>The main output of Hierarchical Clustering is a</a:t>
            </a:r>
            <a:r>
              <a:rPr lang="en-US" sz="1000" smtClean="0"/>
              <a:t> </a:t>
            </a:r>
            <a:r>
              <a:rPr lang="en-US" sz="1000" smtClean="0"/>
              <a:t>dendrogram</a:t>
            </a:r>
            <a:r>
              <a:rPr lang="en-US" sz="1000" i="1" smtClean="0"/>
              <a:t>,</a:t>
            </a:r>
            <a:r>
              <a:rPr lang="en-US" sz="1000" i="1" smtClean="0"/>
              <a:t> </a:t>
            </a:r>
            <a:r>
              <a:rPr lang="en-US" sz="1000" smtClean="0"/>
              <a:t>which shows the hierarchical relationship between the </a:t>
            </a:r>
            <a:r>
              <a:rPr lang="en-US" sz="1000" smtClean="0"/>
              <a:t>clusters</a:t>
            </a:r>
            <a:r>
              <a:rPr lang="en-US" sz="1000" smtClean="0"/>
              <a:t>:</a:t>
            </a:r>
          </a:p>
          <a:p>
            <a:pPr marL="0" lvl="0" indent="0" algn="just">
              <a:lnSpc>
                <a:spcPct val="150000"/>
              </a:lnSpc>
            </a:pPr>
            <a:endParaRPr lang="en-US" sz="1000" smtClean="0"/>
          </a:p>
          <a:p>
            <a:pPr marL="0" lvl="0" indent="0" algn="just" rtl="0">
              <a:lnSpc>
                <a:spcPct val="150000"/>
              </a:lnSpc>
              <a:spcBef>
                <a:spcPts val="0"/>
              </a:spcBef>
              <a:spcAft>
                <a:spcPts val="0"/>
              </a:spcAft>
              <a:buNone/>
            </a:pPr>
            <a:endParaRPr lang="en-US" sz="1200" smtClean="0"/>
          </a:p>
        </p:txBody>
      </p:sp>
      <p:pic>
        <p:nvPicPr>
          <p:cNvPr id="155650" name="Picture 2" descr="Figure"/>
          <p:cNvPicPr>
            <a:picLocks noChangeAspect="1" noChangeArrowheads="1" noCrop="1"/>
          </p:cNvPicPr>
          <p:nvPr/>
        </p:nvPicPr>
        <p:blipFill>
          <a:blip r:embed="rId3"/>
          <a:srcRect/>
          <a:stretch>
            <a:fillRect/>
          </a:stretch>
        </p:blipFill>
        <p:spPr bwMode="auto">
          <a:xfrm>
            <a:off x="1600200" y="2114550"/>
            <a:ext cx="5884330" cy="264795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18"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3500" b="1" i="0" u="none" strike="noStrike" kern="0" cap="none" spc="0" normalizeH="0" baseline="0" noProof="0" smtClean="0">
                <a:ln>
                  <a:noFill/>
                </a:ln>
                <a:solidFill>
                  <a:schemeClr val="lt1"/>
                </a:solidFill>
                <a:effectLst/>
                <a:uLnTx/>
                <a:uFillTx/>
                <a:latin typeface="Rubik"/>
                <a:ea typeface="Rubik"/>
                <a:cs typeface="Rubik"/>
                <a:sym typeface="Rubik"/>
              </a:rPr>
              <a:t>DEFINITION</a:t>
            </a:r>
            <a:endParaRPr kumimoji="0" lang="en-US" sz="3500" b="1" i="0" u="none" strike="noStrike" kern="0" cap="none" spc="0" normalizeH="0" baseline="0" noProof="0">
              <a:ln>
                <a:noFill/>
              </a:ln>
              <a:solidFill>
                <a:schemeClr val="lt1"/>
              </a:solidFill>
              <a:effectLst/>
              <a:uLnTx/>
              <a:uFillTx/>
              <a:latin typeface="Rubik"/>
              <a:ea typeface="Rubik"/>
              <a:cs typeface="Rubik"/>
              <a:sym typeface="Rubik"/>
            </a:endParaRPr>
          </a:p>
        </p:txBody>
      </p:sp>
      <p:pic>
        <p:nvPicPr>
          <p:cNvPr id="153602" name="Picture 2" descr="Hierarchical clustering 2"/>
          <p:cNvPicPr>
            <a:picLocks noChangeAspect="1" noChangeArrowheads="1"/>
          </p:cNvPicPr>
          <p:nvPr/>
        </p:nvPicPr>
        <p:blipFill>
          <a:blip r:embed="rId3"/>
          <a:srcRect/>
          <a:stretch>
            <a:fillRect/>
          </a:stretch>
        </p:blipFill>
        <p:spPr bwMode="auto">
          <a:xfrm>
            <a:off x="6019800" y="0"/>
            <a:ext cx="2819400" cy="5162550"/>
          </a:xfrm>
          <a:prstGeom prst="rect">
            <a:avLst/>
          </a:prstGeom>
          <a:noFill/>
        </p:spPr>
      </p:pic>
      <p:sp>
        <p:nvSpPr>
          <p:cNvPr id="23" name="Google Shape;413;p50"/>
          <p:cNvSpPr txBox="1">
            <a:spLocks noGrp="1"/>
          </p:cNvSpPr>
          <p:nvPr>
            <p:ph type="subTitle" idx="1"/>
          </p:nvPr>
        </p:nvSpPr>
        <p:spPr>
          <a:xfrm>
            <a:off x="381000" y="1352550"/>
            <a:ext cx="5410200" cy="1981200"/>
          </a:xfrm>
          <a:prstGeom prst="rect">
            <a:avLst/>
          </a:prstGeom>
        </p:spPr>
        <p:txBody>
          <a:bodyPr spcFirstLastPara="1" wrap="square" lIns="91425" tIns="91425" rIns="91425" bIns="91425" anchor="t" anchorCtr="0">
            <a:noAutofit/>
          </a:bodyPr>
          <a:lstStyle/>
          <a:p>
            <a:pPr marL="0" indent="0" algn="just">
              <a:lnSpc>
                <a:spcPct val="150000"/>
              </a:lnSpc>
            </a:pPr>
            <a:r>
              <a:rPr lang="en-US" b="1" smtClean="0"/>
              <a:t>How hierarchical clustering works ?</a:t>
            </a:r>
          </a:p>
          <a:p>
            <a:pPr marL="0" indent="0" algn="just">
              <a:lnSpc>
                <a:spcPct val="150000"/>
              </a:lnSpc>
            </a:pPr>
            <a:r>
              <a:rPr lang="en-US" sz="1200" smtClean="0"/>
              <a:t>Hierarchical </a:t>
            </a:r>
            <a:r>
              <a:rPr lang="en-US" sz="1200" smtClean="0"/>
              <a:t>clustering starts by treating each observation as a separate cluster. Then, it repeatedly executes the following two steps</a:t>
            </a:r>
            <a:r>
              <a:rPr lang="en-US" sz="1200" smtClean="0"/>
              <a:t>: </a:t>
            </a:r>
            <a:endParaRPr lang="en-US" sz="1200" smtClean="0"/>
          </a:p>
          <a:p>
            <a:pPr marL="342900" indent="-342900" algn="just">
              <a:lnSpc>
                <a:spcPct val="150000"/>
              </a:lnSpc>
              <a:buClr>
                <a:schemeClr val="bg1"/>
              </a:buClr>
              <a:buFont typeface="+mj-lt"/>
              <a:buAutoNum type="arabicPeriod"/>
            </a:pPr>
            <a:r>
              <a:rPr lang="en-US" sz="1200" smtClean="0"/>
              <a:t>Identify the two clusters that are closest together, and </a:t>
            </a:r>
          </a:p>
          <a:p>
            <a:pPr marL="342900" indent="-342900" algn="just">
              <a:lnSpc>
                <a:spcPct val="150000"/>
              </a:lnSpc>
              <a:buClr>
                <a:schemeClr val="bg1"/>
              </a:buClr>
              <a:buFont typeface="+mj-lt"/>
              <a:buAutoNum type="arabicPeriod"/>
            </a:pPr>
            <a:r>
              <a:rPr lang="en-US" sz="1200" smtClean="0"/>
              <a:t>Merge the two most similar clusters. This iterative process continues until all the clusters are merged together. This is illustrated in the diagrams.</a:t>
            </a:r>
          </a:p>
          <a:p>
            <a:pPr marL="342900" indent="-342900" algn="just">
              <a:lnSpc>
                <a:spcPct val="150000"/>
              </a:lnSpc>
              <a:buClr>
                <a:schemeClr val="bg1"/>
              </a:buClr>
            </a:pPr>
            <a:r>
              <a:rPr lang="en-US" sz="1200" smtClean="0"/>
              <a:t/>
            </a:r>
            <a:br>
              <a:rPr lang="en-US" sz="1200" smtClean="0"/>
            </a:br>
            <a:endParaRPr lang="en" sz="1200" b="1"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18" name="Google Shape;412;p50"/>
          <p:cNvSpPr txBox="1">
            <a:spLocks/>
          </p:cNvSpPr>
          <p:nvPr/>
        </p:nvSpPr>
        <p:spPr>
          <a:xfrm>
            <a:off x="304800" y="0"/>
            <a:ext cx="8543100" cy="9519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3200" b="1" i="0" u="none" strike="noStrike" kern="0" cap="none" spc="0" normalizeH="0" baseline="0" noProof="0" smtClean="0">
                <a:ln>
                  <a:noFill/>
                </a:ln>
                <a:solidFill>
                  <a:schemeClr val="lt1"/>
                </a:solidFill>
                <a:effectLst/>
                <a:uLnTx/>
                <a:uFillTx/>
                <a:latin typeface="Rubik"/>
                <a:ea typeface="Rubik"/>
                <a:cs typeface="Rubik"/>
                <a:sym typeface="Rubik"/>
              </a:rPr>
              <a:t>HIERARCHICAL CLUSTERING TECHNIQUES</a:t>
            </a:r>
            <a:endParaRPr kumimoji="0" lang="en-US" sz="3200" b="1" i="0" u="none" strike="noStrike" kern="0" cap="none" spc="0" normalizeH="0" baseline="0" noProof="0">
              <a:ln>
                <a:noFill/>
              </a:ln>
              <a:solidFill>
                <a:schemeClr val="lt1"/>
              </a:solidFill>
              <a:effectLst/>
              <a:uLnTx/>
              <a:uFillTx/>
              <a:latin typeface="Rubik"/>
              <a:ea typeface="Rubik"/>
              <a:cs typeface="Rubik"/>
              <a:sym typeface="Rubik"/>
            </a:endParaRPr>
          </a:p>
        </p:txBody>
      </p:sp>
      <p:grpSp>
        <p:nvGrpSpPr>
          <p:cNvPr id="5" name="Group 4"/>
          <p:cNvGrpSpPr/>
          <p:nvPr/>
        </p:nvGrpSpPr>
        <p:grpSpPr>
          <a:xfrm>
            <a:off x="4114800" y="1581150"/>
            <a:ext cx="5029200" cy="2514600"/>
            <a:chOff x="2590800" y="1200150"/>
            <a:chExt cx="5943600" cy="2971800"/>
          </a:xfrm>
        </p:grpSpPr>
        <p:sp>
          <p:nvSpPr>
            <p:cNvPr id="4" name="Rectangle 3"/>
            <p:cNvSpPr/>
            <p:nvPr/>
          </p:nvSpPr>
          <p:spPr>
            <a:xfrm>
              <a:off x="2667000" y="1200150"/>
              <a:ext cx="5867400" cy="2971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554" name="Picture 2" descr="AggloDivHierarClustering"/>
            <p:cNvPicPr>
              <a:picLocks noChangeAspect="1" noChangeArrowheads="1"/>
            </p:cNvPicPr>
            <p:nvPr/>
          </p:nvPicPr>
          <p:blipFill>
            <a:blip r:embed="rId3"/>
            <a:srcRect/>
            <a:stretch>
              <a:fillRect/>
            </a:stretch>
          </p:blipFill>
          <p:spPr bwMode="auto">
            <a:xfrm>
              <a:off x="2590800" y="1200150"/>
              <a:ext cx="5943600" cy="2890076"/>
            </a:xfrm>
            <a:prstGeom prst="rect">
              <a:avLst/>
            </a:prstGeom>
            <a:noFill/>
          </p:spPr>
        </p:pic>
      </p:grpSp>
      <p:sp>
        <p:nvSpPr>
          <p:cNvPr id="6" name="Google Shape;413;p50"/>
          <p:cNvSpPr txBox="1">
            <a:spLocks noGrp="1"/>
          </p:cNvSpPr>
          <p:nvPr>
            <p:ph type="subTitle" idx="1"/>
          </p:nvPr>
        </p:nvSpPr>
        <p:spPr>
          <a:xfrm>
            <a:off x="152400" y="1123950"/>
            <a:ext cx="3886200" cy="3505200"/>
          </a:xfrm>
          <a:prstGeom prst="rect">
            <a:avLst/>
          </a:prstGeom>
        </p:spPr>
        <p:txBody>
          <a:bodyPr spcFirstLastPara="1" wrap="square" lIns="91425" tIns="91425" rIns="91425" bIns="91425" anchor="t" anchorCtr="0">
            <a:noAutofit/>
          </a:bodyPr>
          <a:lstStyle/>
          <a:p>
            <a:pPr marL="0" indent="0" algn="just">
              <a:lnSpc>
                <a:spcPct val="150000"/>
              </a:lnSpc>
            </a:pPr>
            <a:r>
              <a:rPr lang="en-US" b="1" smtClean="0"/>
              <a:t>What is Agglomerative ?</a:t>
            </a:r>
          </a:p>
          <a:p>
            <a:pPr marL="0" indent="0" algn="just">
              <a:lnSpc>
                <a:spcPct val="150000"/>
              </a:lnSpc>
            </a:pPr>
            <a:r>
              <a:rPr lang="en-US" sz="1200" smtClean="0"/>
              <a:t>It's </a:t>
            </a:r>
            <a:r>
              <a:rPr lang="en-US" sz="1200" smtClean="0"/>
              <a:t>a </a:t>
            </a:r>
            <a:r>
              <a:rPr lang="en-US" sz="1200" smtClean="0"/>
              <a:t>bottom-up approach,</a:t>
            </a:r>
            <a:r>
              <a:rPr lang="en-US" sz="1200" smtClean="0"/>
              <a:t> each observation starts in its own cluster, and pairs of clusters are merged as one moves up </a:t>
            </a:r>
            <a:r>
              <a:rPr lang="en-US" sz="1200" smtClean="0"/>
              <a:t>the </a:t>
            </a:r>
            <a:r>
              <a:rPr lang="en-US" sz="1200" smtClean="0"/>
              <a:t>hierarchy.</a:t>
            </a:r>
          </a:p>
          <a:p>
            <a:pPr marL="0" indent="0" algn="just">
              <a:lnSpc>
                <a:spcPct val="150000"/>
              </a:lnSpc>
            </a:pPr>
            <a:endParaRPr lang="en-US" sz="1200" smtClean="0"/>
          </a:p>
          <a:p>
            <a:pPr marL="0" indent="0" algn="just">
              <a:lnSpc>
                <a:spcPct val="150000"/>
              </a:lnSpc>
            </a:pPr>
            <a:r>
              <a:rPr lang="en-US" b="1" smtClean="0"/>
              <a:t>What </a:t>
            </a:r>
            <a:r>
              <a:rPr lang="en-US" b="1" smtClean="0"/>
              <a:t>is </a:t>
            </a:r>
            <a:r>
              <a:rPr lang="en-US" b="1" smtClean="0"/>
              <a:t>Divisive or DIANA ?</a:t>
            </a:r>
          </a:p>
          <a:p>
            <a:pPr marL="0" indent="0" algn="just">
              <a:lnSpc>
                <a:spcPct val="150000"/>
              </a:lnSpc>
            </a:pPr>
            <a:r>
              <a:rPr lang="en-US" smtClean="0"/>
              <a:t>The divisive algorithm, in turn, starts with every object in one cluster and ends with every object in individual clusters.</a:t>
            </a:r>
            <a:endParaRPr lang="en-US" b="1" smtClean="0"/>
          </a:p>
          <a:p>
            <a:pPr marL="0" indent="0" algn="just">
              <a:lnSpc>
                <a:spcPct val="150000"/>
              </a:lnSpc>
            </a:pPr>
            <a:r>
              <a:rPr lang="en-US" sz="1200" smtClean="0"/>
              <a:t/>
            </a:r>
            <a:br>
              <a:rPr lang="en-US" sz="1200" smtClean="0"/>
            </a:br>
            <a:endParaRPr lang="en" sz="1200" b="1"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2"/>
        <p:cNvGrpSpPr/>
        <p:nvPr/>
      </p:nvGrpSpPr>
      <p:grpSpPr>
        <a:xfrm>
          <a:off x="0" y="0"/>
          <a:ext cx="0" cy="0"/>
          <a:chOff x="0" y="0"/>
          <a:chExt cx="0" cy="0"/>
        </a:xfrm>
      </p:grpSpPr>
      <p:sp>
        <p:nvSpPr>
          <p:cNvPr id="493" name="Google Shape;493;p55"/>
          <p:cNvSpPr txBox="1">
            <a:spLocks noGrp="1"/>
          </p:cNvSpPr>
          <p:nvPr>
            <p:ph type="title" idx="2"/>
          </p:nvPr>
        </p:nvSpPr>
        <p:spPr>
          <a:xfrm>
            <a:off x="1819800" y="738163"/>
            <a:ext cx="5504400" cy="291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94" name="Google Shape;494;p55"/>
          <p:cNvSpPr txBox="1">
            <a:spLocks noGrp="1"/>
          </p:cNvSpPr>
          <p:nvPr>
            <p:ph type="title"/>
          </p:nvPr>
        </p:nvSpPr>
        <p:spPr>
          <a:xfrm>
            <a:off x="1819875" y="3700938"/>
            <a:ext cx="5504400" cy="70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smtClean="0"/>
              <a:t>DBSCAN</a:t>
            </a:r>
            <a:endParaRPr sz="28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etamorphosis Business Plan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691</Words>
  <PresentationFormat>On-screen Show (16:9)</PresentationFormat>
  <Paragraphs>140</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Metamorphosis Business Plan by Slidesgo</vt:lpstr>
      <vt:lpstr>Summary : Intermediate Machine Learning – Unsupervised Learning</vt:lpstr>
      <vt:lpstr>TABLE OF CONTENTS</vt:lpstr>
      <vt:lpstr>01</vt:lpstr>
      <vt:lpstr>DEFINITION</vt:lpstr>
      <vt:lpstr>02</vt:lpstr>
      <vt:lpstr>Slide 6</vt:lpstr>
      <vt:lpstr>Slide 7</vt:lpstr>
      <vt:lpstr>Slide 8</vt:lpstr>
      <vt:lpstr>03</vt:lpstr>
      <vt:lpstr>Slide 10</vt:lpstr>
      <vt:lpstr>Slide 11</vt:lpstr>
      <vt:lpstr>HDBSCAN</vt:lpstr>
      <vt:lpstr>Slide 13</vt:lpstr>
      <vt:lpstr>Slide 14</vt:lpstr>
      <vt:lpstr>Slide 15</vt:lpstr>
      <vt:lpstr>05</vt:lpstr>
      <vt:lpstr>Slide 17</vt:lpstr>
      <vt:lpstr>Slide 18</vt:lpstr>
      <vt:lpstr>06</vt:lpstr>
      <vt:lpstr>Slide 20</vt:lpstr>
      <vt:lpstr>THANKS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METAMORPHOSIS BUSINESS PLAN</dc:title>
  <cp:lastModifiedBy>Windows User</cp:lastModifiedBy>
  <cp:revision>9</cp:revision>
  <dcterms:modified xsi:type="dcterms:W3CDTF">2021-08-07T16:05:43Z</dcterms:modified>
</cp:coreProperties>
</file>